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4"/>
  </p:handoutMasterIdLst>
  <p:sldIdLst>
    <p:sldId id="256" r:id="rId2"/>
    <p:sldId id="257" r:id="rId3"/>
    <p:sldId id="258" r:id="rId4"/>
    <p:sldId id="266" r:id="rId5"/>
    <p:sldId id="267" r:id="rId6"/>
    <p:sldId id="259" r:id="rId7"/>
    <p:sldId id="260" r:id="rId8"/>
    <p:sldId id="265" r:id="rId9"/>
    <p:sldId id="262" r:id="rId10"/>
    <p:sldId id="261" r:id="rId11"/>
    <p:sldId id="263" r:id="rId12"/>
    <p:sldId id="264" r:id="rId13"/>
  </p:sldIdLst>
  <p:sldSz cx="9144000" cy="6858000" type="screen4x3"/>
  <p:notesSz cx="69977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CE406E-6AA7-4F90-8EA7-C91CDD3FD5A5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710F3503-9F47-47C8-8DB3-7CA1B37F00D8}">
      <dgm:prSet phldrT="[Text]" custT="1"/>
      <dgm:spPr/>
      <dgm:t>
        <a:bodyPr/>
        <a:lstStyle/>
        <a:p>
          <a:r>
            <a:rPr lang="en-US" sz="1800" dirty="0" smtClean="0"/>
            <a:t>Tier 1</a:t>
          </a:r>
          <a:endParaRPr lang="en-US" sz="1400" dirty="0" smtClean="0"/>
        </a:p>
        <a:p>
          <a:r>
            <a:rPr lang="en-US" sz="1400" dirty="0" smtClean="0"/>
            <a:t>(a few children)</a:t>
          </a:r>
        </a:p>
        <a:p>
          <a:r>
            <a:rPr lang="en-US" sz="1400" dirty="0" smtClean="0"/>
            <a:t>individualized</a:t>
          </a:r>
          <a:endParaRPr lang="en-US" sz="1800" dirty="0"/>
        </a:p>
      </dgm:t>
    </dgm:pt>
    <dgm:pt modelId="{222D7A31-975E-45DC-99DF-1BEF1C0CCD1A}" type="parTrans" cxnId="{C9B44BC7-1656-4151-BD4C-EB83AFC91CC9}">
      <dgm:prSet/>
      <dgm:spPr/>
      <dgm:t>
        <a:bodyPr/>
        <a:lstStyle/>
        <a:p>
          <a:endParaRPr lang="en-US"/>
        </a:p>
      </dgm:t>
    </dgm:pt>
    <dgm:pt modelId="{8C2BEE18-F008-4985-BC04-52AC6BB4D556}" type="sibTrans" cxnId="{C9B44BC7-1656-4151-BD4C-EB83AFC91CC9}">
      <dgm:prSet/>
      <dgm:spPr/>
      <dgm:t>
        <a:bodyPr/>
        <a:lstStyle/>
        <a:p>
          <a:endParaRPr lang="en-US"/>
        </a:p>
      </dgm:t>
    </dgm:pt>
    <dgm:pt modelId="{09A97A57-F285-4345-9917-DC087F657062}">
      <dgm:prSet phldrT="[Text]" custT="1"/>
      <dgm:spPr/>
      <dgm:t>
        <a:bodyPr/>
        <a:lstStyle/>
        <a:p>
          <a:r>
            <a:rPr lang="en-US" sz="2000" dirty="0" smtClean="0"/>
            <a:t>Tier 2</a:t>
          </a:r>
        </a:p>
        <a:p>
          <a:r>
            <a:rPr lang="en-US" sz="2000" dirty="0" smtClean="0"/>
            <a:t>(some children)</a:t>
          </a:r>
        </a:p>
        <a:p>
          <a:r>
            <a:rPr lang="en-US" sz="1800" dirty="0" smtClean="0"/>
            <a:t>Small group instruction and embedded learning </a:t>
          </a:r>
          <a:endParaRPr lang="en-US" sz="1800" dirty="0"/>
        </a:p>
      </dgm:t>
    </dgm:pt>
    <dgm:pt modelId="{A5EB699F-EFE7-4332-AC7C-A6AC81C3C6FF}" type="parTrans" cxnId="{546E9915-BA62-45DE-8E90-5FCC25BEAB06}">
      <dgm:prSet/>
      <dgm:spPr/>
      <dgm:t>
        <a:bodyPr/>
        <a:lstStyle/>
        <a:p>
          <a:endParaRPr lang="en-US"/>
        </a:p>
      </dgm:t>
    </dgm:pt>
    <dgm:pt modelId="{EFAF8D30-272A-4900-AFEE-1D3833F18ADC}" type="sibTrans" cxnId="{546E9915-BA62-45DE-8E90-5FCC25BEAB06}">
      <dgm:prSet/>
      <dgm:spPr/>
      <dgm:t>
        <a:bodyPr/>
        <a:lstStyle/>
        <a:p>
          <a:endParaRPr lang="en-US"/>
        </a:p>
      </dgm:t>
    </dgm:pt>
    <dgm:pt modelId="{8D3EC68D-AEEC-45B6-BB9B-926AC6CEEC3F}">
      <dgm:prSet phldrT="[Text]" custT="1"/>
      <dgm:spPr/>
      <dgm:t>
        <a:bodyPr/>
        <a:lstStyle/>
        <a:p>
          <a:r>
            <a:rPr lang="en-US" sz="2000" dirty="0" smtClean="0"/>
            <a:t>Tier I</a:t>
          </a:r>
        </a:p>
        <a:p>
          <a:r>
            <a:rPr lang="en-US" sz="2000" dirty="0" smtClean="0"/>
            <a:t>(all children)</a:t>
          </a:r>
        </a:p>
        <a:p>
          <a:r>
            <a:rPr lang="en-US" sz="1600" dirty="0" smtClean="0"/>
            <a:t>Evidence based instruction with formative assessment</a:t>
          </a:r>
          <a:endParaRPr lang="en-US" sz="1600" dirty="0"/>
        </a:p>
      </dgm:t>
    </dgm:pt>
    <dgm:pt modelId="{3E414959-3034-4120-80DD-8C4AB21585C0}" type="parTrans" cxnId="{99FD0D17-2454-4411-B553-D20C5CDB1148}">
      <dgm:prSet/>
      <dgm:spPr/>
      <dgm:t>
        <a:bodyPr/>
        <a:lstStyle/>
        <a:p>
          <a:endParaRPr lang="en-US"/>
        </a:p>
      </dgm:t>
    </dgm:pt>
    <dgm:pt modelId="{51D8B282-48EE-420F-9F3D-BDAA856C2A80}" type="sibTrans" cxnId="{99FD0D17-2454-4411-B553-D20C5CDB1148}">
      <dgm:prSet/>
      <dgm:spPr/>
      <dgm:t>
        <a:bodyPr/>
        <a:lstStyle/>
        <a:p>
          <a:endParaRPr lang="en-US"/>
        </a:p>
      </dgm:t>
    </dgm:pt>
    <dgm:pt modelId="{E5B73956-CCBB-4F12-A77A-C0BE454E92AB}" type="pres">
      <dgm:prSet presAssocID="{7BCE406E-6AA7-4F90-8EA7-C91CDD3FD5A5}" presName="Name0" presStyleCnt="0">
        <dgm:presLayoutVars>
          <dgm:dir/>
          <dgm:animLvl val="lvl"/>
          <dgm:resizeHandles val="exact"/>
        </dgm:presLayoutVars>
      </dgm:prSet>
      <dgm:spPr/>
    </dgm:pt>
    <dgm:pt modelId="{A52BC26F-D603-4206-A8EA-6B1217A6C31F}" type="pres">
      <dgm:prSet presAssocID="{710F3503-9F47-47C8-8DB3-7CA1B37F00D8}" presName="Name8" presStyleCnt="0"/>
      <dgm:spPr/>
    </dgm:pt>
    <dgm:pt modelId="{0EF8EEF5-F73E-4698-AE98-8ADB8F97409D}" type="pres">
      <dgm:prSet presAssocID="{710F3503-9F47-47C8-8DB3-7CA1B37F00D8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B226D0-2D78-4294-9E24-A5DE0F12B41C}" type="pres">
      <dgm:prSet presAssocID="{710F3503-9F47-47C8-8DB3-7CA1B37F00D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F044FA-30D6-4DE2-ABE8-F6263B923754}" type="pres">
      <dgm:prSet presAssocID="{09A97A57-F285-4345-9917-DC087F657062}" presName="Name8" presStyleCnt="0"/>
      <dgm:spPr/>
    </dgm:pt>
    <dgm:pt modelId="{FE92B035-2149-4996-B9F3-A0809167220D}" type="pres">
      <dgm:prSet presAssocID="{09A97A57-F285-4345-9917-DC087F657062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EF71C9-9BBC-4ED6-8F49-3F492E88B518}" type="pres">
      <dgm:prSet presAssocID="{09A97A57-F285-4345-9917-DC087F65706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6788B1-5E26-4508-96E4-0CA79040165B}" type="pres">
      <dgm:prSet presAssocID="{8D3EC68D-AEEC-45B6-BB9B-926AC6CEEC3F}" presName="Name8" presStyleCnt="0"/>
      <dgm:spPr/>
    </dgm:pt>
    <dgm:pt modelId="{ED0083CC-4B46-49B8-B96C-A4349390A342}" type="pres">
      <dgm:prSet presAssocID="{8D3EC68D-AEEC-45B6-BB9B-926AC6CEEC3F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5F3930-28AD-48A4-BB34-1E1416E6A139}" type="pres">
      <dgm:prSet presAssocID="{8D3EC68D-AEEC-45B6-BB9B-926AC6CEEC3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9FD0D17-2454-4411-B553-D20C5CDB1148}" srcId="{7BCE406E-6AA7-4F90-8EA7-C91CDD3FD5A5}" destId="{8D3EC68D-AEEC-45B6-BB9B-926AC6CEEC3F}" srcOrd="2" destOrd="0" parTransId="{3E414959-3034-4120-80DD-8C4AB21585C0}" sibTransId="{51D8B282-48EE-420F-9F3D-BDAA856C2A80}"/>
    <dgm:cxn modelId="{CE929C85-F94F-4656-99C1-E647DCC9D4B0}" type="presOf" srcId="{09A97A57-F285-4345-9917-DC087F657062}" destId="{FE92B035-2149-4996-B9F3-A0809167220D}" srcOrd="0" destOrd="0" presId="urn:microsoft.com/office/officeart/2005/8/layout/pyramid1"/>
    <dgm:cxn modelId="{FCEBDEEB-9376-4978-A0B9-6EA124C5E308}" type="presOf" srcId="{710F3503-9F47-47C8-8DB3-7CA1B37F00D8}" destId="{0EF8EEF5-F73E-4698-AE98-8ADB8F97409D}" srcOrd="0" destOrd="0" presId="urn:microsoft.com/office/officeart/2005/8/layout/pyramid1"/>
    <dgm:cxn modelId="{748E8175-E3EC-4FCF-B2F0-9A761116BD5E}" type="presOf" srcId="{710F3503-9F47-47C8-8DB3-7CA1B37F00D8}" destId="{63B226D0-2D78-4294-9E24-A5DE0F12B41C}" srcOrd="1" destOrd="0" presId="urn:microsoft.com/office/officeart/2005/8/layout/pyramid1"/>
    <dgm:cxn modelId="{BBE66F27-F53E-4EDE-B277-4B8C5640FF16}" type="presOf" srcId="{8D3EC68D-AEEC-45B6-BB9B-926AC6CEEC3F}" destId="{105F3930-28AD-48A4-BB34-1E1416E6A139}" srcOrd="1" destOrd="0" presId="urn:microsoft.com/office/officeart/2005/8/layout/pyramid1"/>
    <dgm:cxn modelId="{730EC244-8798-41CA-BDF0-5C29589F5FB3}" type="presOf" srcId="{09A97A57-F285-4345-9917-DC087F657062}" destId="{24EF71C9-9BBC-4ED6-8F49-3F492E88B518}" srcOrd="1" destOrd="0" presId="urn:microsoft.com/office/officeart/2005/8/layout/pyramid1"/>
    <dgm:cxn modelId="{C9B44BC7-1656-4151-BD4C-EB83AFC91CC9}" srcId="{7BCE406E-6AA7-4F90-8EA7-C91CDD3FD5A5}" destId="{710F3503-9F47-47C8-8DB3-7CA1B37F00D8}" srcOrd="0" destOrd="0" parTransId="{222D7A31-975E-45DC-99DF-1BEF1C0CCD1A}" sibTransId="{8C2BEE18-F008-4985-BC04-52AC6BB4D556}"/>
    <dgm:cxn modelId="{1410FD4A-B0F5-41E4-9794-36A4590183F5}" type="presOf" srcId="{7BCE406E-6AA7-4F90-8EA7-C91CDD3FD5A5}" destId="{E5B73956-CCBB-4F12-A77A-C0BE454E92AB}" srcOrd="0" destOrd="0" presId="urn:microsoft.com/office/officeart/2005/8/layout/pyramid1"/>
    <dgm:cxn modelId="{63F51870-C34F-491E-B92F-30D131F91F54}" type="presOf" srcId="{8D3EC68D-AEEC-45B6-BB9B-926AC6CEEC3F}" destId="{ED0083CC-4B46-49B8-B96C-A4349390A342}" srcOrd="0" destOrd="0" presId="urn:microsoft.com/office/officeart/2005/8/layout/pyramid1"/>
    <dgm:cxn modelId="{546E9915-BA62-45DE-8E90-5FCC25BEAB06}" srcId="{7BCE406E-6AA7-4F90-8EA7-C91CDD3FD5A5}" destId="{09A97A57-F285-4345-9917-DC087F657062}" srcOrd="1" destOrd="0" parTransId="{A5EB699F-EFE7-4332-AC7C-A6AC81C3C6FF}" sibTransId="{EFAF8D30-272A-4900-AFEE-1D3833F18ADC}"/>
    <dgm:cxn modelId="{A8615271-D446-469F-8DCC-FDB71AD4B018}" type="presParOf" srcId="{E5B73956-CCBB-4F12-A77A-C0BE454E92AB}" destId="{A52BC26F-D603-4206-A8EA-6B1217A6C31F}" srcOrd="0" destOrd="0" presId="urn:microsoft.com/office/officeart/2005/8/layout/pyramid1"/>
    <dgm:cxn modelId="{61BCD358-7E47-4663-87FB-FFCCFFAF1180}" type="presParOf" srcId="{A52BC26F-D603-4206-A8EA-6B1217A6C31F}" destId="{0EF8EEF5-F73E-4698-AE98-8ADB8F97409D}" srcOrd="0" destOrd="0" presId="urn:microsoft.com/office/officeart/2005/8/layout/pyramid1"/>
    <dgm:cxn modelId="{C3EBA78F-1B01-4672-B64A-6E6B89FE7D84}" type="presParOf" srcId="{A52BC26F-D603-4206-A8EA-6B1217A6C31F}" destId="{63B226D0-2D78-4294-9E24-A5DE0F12B41C}" srcOrd="1" destOrd="0" presId="urn:microsoft.com/office/officeart/2005/8/layout/pyramid1"/>
    <dgm:cxn modelId="{9DE12CD8-E3B1-49CB-B33A-730B785EFFBD}" type="presParOf" srcId="{E5B73956-CCBB-4F12-A77A-C0BE454E92AB}" destId="{6BF044FA-30D6-4DE2-ABE8-F6263B923754}" srcOrd="1" destOrd="0" presId="urn:microsoft.com/office/officeart/2005/8/layout/pyramid1"/>
    <dgm:cxn modelId="{8E5DDDAE-5B82-4F1B-A69D-175BF7818F50}" type="presParOf" srcId="{6BF044FA-30D6-4DE2-ABE8-F6263B923754}" destId="{FE92B035-2149-4996-B9F3-A0809167220D}" srcOrd="0" destOrd="0" presId="urn:microsoft.com/office/officeart/2005/8/layout/pyramid1"/>
    <dgm:cxn modelId="{75E2BE79-C4EC-43FE-85D6-703BD74F0210}" type="presParOf" srcId="{6BF044FA-30D6-4DE2-ABE8-F6263B923754}" destId="{24EF71C9-9BBC-4ED6-8F49-3F492E88B518}" srcOrd="1" destOrd="0" presId="urn:microsoft.com/office/officeart/2005/8/layout/pyramid1"/>
    <dgm:cxn modelId="{97DBA05C-3AAD-43CF-B13F-D1D869285164}" type="presParOf" srcId="{E5B73956-CCBB-4F12-A77A-C0BE454E92AB}" destId="{FE6788B1-5E26-4508-96E4-0CA79040165B}" srcOrd="2" destOrd="0" presId="urn:microsoft.com/office/officeart/2005/8/layout/pyramid1"/>
    <dgm:cxn modelId="{7CE39885-EC5B-451D-8DE8-0851B50458D5}" type="presParOf" srcId="{FE6788B1-5E26-4508-96E4-0CA79040165B}" destId="{ED0083CC-4B46-49B8-B96C-A4349390A342}" srcOrd="0" destOrd="0" presId="urn:microsoft.com/office/officeart/2005/8/layout/pyramid1"/>
    <dgm:cxn modelId="{8269E337-7593-474D-9B76-986E8A7DFCCF}" type="presParOf" srcId="{FE6788B1-5E26-4508-96E4-0CA79040165B}" destId="{105F3930-28AD-48A4-BB34-1E1416E6A139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F8EEF5-F73E-4698-AE98-8ADB8F97409D}">
      <dsp:nvSpPr>
        <dsp:cNvPr id="0" name=""/>
        <dsp:cNvSpPr/>
      </dsp:nvSpPr>
      <dsp:spPr>
        <a:xfrm>
          <a:off x="2374899" y="0"/>
          <a:ext cx="2374900" cy="1350962"/>
        </a:xfrm>
        <a:prstGeom prst="trapezoid">
          <a:avLst>
            <a:gd name="adj" fmla="val 8789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Tier 1</a:t>
          </a:r>
          <a:endParaRPr lang="en-US" sz="14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(a few children)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individualized</a:t>
          </a:r>
          <a:endParaRPr lang="en-US" sz="1800" kern="1200" dirty="0"/>
        </a:p>
      </dsp:txBody>
      <dsp:txXfrm>
        <a:off x="2374899" y="0"/>
        <a:ext cx="2374900" cy="1350962"/>
      </dsp:txXfrm>
    </dsp:sp>
    <dsp:sp modelId="{FE92B035-2149-4996-B9F3-A0809167220D}">
      <dsp:nvSpPr>
        <dsp:cNvPr id="0" name=""/>
        <dsp:cNvSpPr/>
      </dsp:nvSpPr>
      <dsp:spPr>
        <a:xfrm>
          <a:off x="1187449" y="1350962"/>
          <a:ext cx="4749800" cy="1350962"/>
        </a:xfrm>
        <a:prstGeom prst="trapezoid">
          <a:avLst>
            <a:gd name="adj" fmla="val 8789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Tier 2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(some children)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Small group instruction and embedded learning </a:t>
          </a:r>
          <a:endParaRPr lang="en-US" sz="1800" kern="1200" dirty="0"/>
        </a:p>
      </dsp:txBody>
      <dsp:txXfrm>
        <a:off x="2018664" y="1350962"/>
        <a:ext cx="3087370" cy="1350962"/>
      </dsp:txXfrm>
    </dsp:sp>
    <dsp:sp modelId="{ED0083CC-4B46-49B8-B96C-A4349390A342}">
      <dsp:nvSpPr>
        <dsp:cNvPr id="0" name=""/>
        <dsp:cNvSpPr/>
      </dsp:nvSpPr>
      <dsp:spPr>
        <a:xfrm>
          <a:off x="0" y="2701925"/>
          <a:ext cx="7124700" cy="1350962"/>
        </a:xfrm>
        <a:prstGeom prst="trapezoid">
          <a:avLst>
            <a:gd name="adj" fmla="val 8789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Tier I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(all children)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Evidence based instruction with formative assessment</a:t>
          </a:r>
          <a:endParaRPr lang="en-US" sz="1600" kern="1200" dirty="0"/>
        </a:p>
      </dsp:txBody>
      <dsp:txXfrm>
        <a:off x="1246822" y="2701925"/>
        <a:ext cx="4631055" cy="13509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3744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>
              <a:defRPr sz="1200"/>
            </a:lvl1pPr>
          </a:lstStyle>
          <a:p>
            <a:fld id="{59F11D56-0C9F-43F3-A090-0176EE674282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>
              <a:defRPr sz="1200"/>
            </a:lvl1pPr>
          </a:lstStyle>
          <a:p>
            <a:fld id="{B8959581-75E6-4D2B-981F-2946D0921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4246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49CE7-80AA-475B-99B4-2E1E7BA09BC5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0E38D-D3A1-4250-92E4-65FC328271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49CE7-80AA-475B-99B4-2E1E7BA09BC5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0E38D-D3A1-4250-92E4-65FC328271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49CE7-80AA-475B-99B4-2E1E7BA09BC5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0E38D-D3A1-4250-92E4-65FC328271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49CE7-80AA-475B-99B4-2E1E7BA09BC5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0E38D-D3A1-4250-92E4-65FC328271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49CE7-80AA-475B-99B4-2E1E7BA09BC5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0E38D-D3A1-4250-92E4-65FC328271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49CE7-80AA-475B-99B4-2E1E7BA09BC5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0E38D-D3A1-4250-92E4-65FC328271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49CE7-80AA-475B-99B4-2E1E7BA09BC5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0E38D-D3A1-4250-92E4-65FC328271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49CE7-80AA-475B-99B4-2E1E7BA09BC5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0E38D-D3A1-4250-92E4-65FC328271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49CE7-80AA-475B-99B4-2E1E7BA09BC5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0E38D-D3A1-4250-92E4-65FC328271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49CE7-80AA-475B-99B4-2E1E7BA09BC5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0E38D-D3A1-4250-92E4-65FC328271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49CE7-80AA-475B-99B4-2E1E7BA09BC5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0E38D-D3A1-4250-92E4-65FC32827172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47749CE7-80AA-475B-99B4-2E1E7BA09BC5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3640E38D-D3A1-4250-92E4-65FC32827172}" type="slidenum">
              <a:rPr lang="en-US" smtClean="0"/>
              <a:t>‹#›</a:t>
            </a:fld>
            <a:endParaRPr lang="en-US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Response to Intervention:  Early Childhood Models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2682827"/>
              </p:ext>
            </p:extLst>
          </p:nvPr>
        </p:nvGraphicFramePr>
        <p:xfrm>
          <a:off x="1009650" y="1806575"/>
          <a:ext cx="7124700" cy="4052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32366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Tier </a:t>
            </a:r>
            <a:r>
              <a:rPr lang="en-US" dirty="0" err="1" smtClean="0"/>
              <a:t>Three:Individualized</a:t>
            </a:r>
            <a:r>
              <a:rPr lang="en-US" dirty="0" smtClean="0"/>
              <a:t> Scaffolding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Explicit child focused instructional strategies</a:t>
            </a:r>
          </a:p>
          <a:p>
            <a:r>
              <a:rPr lang="en-US" dirty="0" smtClean="0"/>
              <a:t>Natural environments </a:t>
            </a:r>
          </a:p>
          <a:p>
            <a:r>
              <a:rPr lang="en-US" dirty="0" smtClean="0"/>
              <a:t>Academic and behavioral interventions</a:t>
            </a:r>
          </a:p>
          <a:p>
            <a:r>
              <a:rPr lang="en-US" dirty="0" smtClean="0"/>
              <a:t>Task analysis</a:t>
            </a:r>
          </a:p>
          <a:p>
            <a:r>
              <a:rPr lang="en-US" dirty="0" smtClean="0"/>
              <a:t>Massed, spaced and distributed instruction</a:t>
            </a:r>
          </a:p>
          <a:p>
            <a:r>
              <a:rPr lang="en-US" dirty="0" smtClean="0"/>
              <a:t>Data based decision making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3166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center based instruction</a:t>
            </a:r>
          </a:p>
          <a:p>
            <a:r>
              <a:rPr lang="en-US" dirty="0" smtClean="0"/>
              <a:t>Use aides to monitor other groups or independent practice while the teacher works with a small group or individual child</a:t>
            </a:r>
          </a:p>
          <a:p>
            <a:r>
              <a:rPr lang="en-US" dirty="0" smtClean="0"/>
              <a:t>Coaching is essential for RTI to work (only 5-10% of teachers will be able to implement all the changes without follow-up coaching – Joyce &amp; Showers, 2001)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4275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 depends upon…..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Are the data </a:t>
            </a:r>
            <a:r>
              <a:rPr lang="en-US" dirty="0" smtClean="0"/>
              <a:t>system available?</a:t>
            </a:r>
          </a:p>
          <a:p>
            <a:r>
              <a:rPr lang="en-US" dirty="0" smtClean="0"/>
              <a:t>How are the data going to analyzed, reported and used in decision making?</a:t>
            </a:r>
          </a:p>
          <a:p>
            <a:r>
              <a:rPr lang="en-US" dirty="0" smtClean="0"/>
              <a:t>What are the administrative implications of RTI and their response to data results?</a:t>
            </a:r>
          </a:p>
          <a:p>
            <a:r>
              <a:rPr lang="en-US" dirty="0" smtClean="0"/>
              <a:t>How does/do our school or programs align with district, state and regional systems?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403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Principles of RTI: Recognition and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Prevention</a:t>
            </a:r>
          </a:p>
          <a:p>
            <a:r>
              <a:rPr lang="en-US" sz="2400" dirty="0" smtClean="0"/>
              <a:t>Systematic assessment of student performance on academic skills</a:t>
            </a:r>
          </a:p>
          <a:p>
            <a:r>
              <a:rPr lang="en-US" sz="2400" dirty="0" smtClean="0"/>
              <a:t>Scientifically based core programs and interventions</a:t>
            </a:r>
          </a:p>
          <a:p>
            <a:r>
              <a:rPr lang="en-US" sz="2400" dirty="0" smtClean="0"/>
              <a:t>Criteria for instructional decision making</a:t>
            </a:r>
          </a:p>
          <a:p>
            <a:r>
              <a:rPr lang="en-US" sz="2400" dirty="0" smtClean="0"/>
              <a:t>Team generated</a:t>
            </a:r>
          </a:p>
          <a:p>
            <a:r>
              <a:rPr lang="en-US" sz="2400" dirty="0" smtClean="0"/>
              <a:t>(</a:t>
            </a:r>
            <a:r>
              <a:rPr lang="en-US" sz="2400" dirty="0" err="1" smtClean="0"/>
              <a:t>Buyesse</a:t>
            </a:r>
            <a:r>
              <a:rPr lang="en-US" sz="2400" dirty="0" smtClean="0"/>
              <a:t> et al, 2013)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45321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Tier 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Continue with core curriculum (Creative Curriculum, High Scope, Opening the World of Learning owl)</a:t>
            </a:r>
          </a:p>
          <a:p>
            <a:r>
              <a:rPr lang="en-US" sz="2000" dirty="0" smtClean="0"/>
              <a:t>Participation of ALL learners in Tier One is intentional and planned</a:t>
            </a:r>
          </a:p>
          <a:p>
            <a:r>
              <a:rPr lang="en-US" sz="2000" dirty="0" smtClean="0"/>
              <a:t>Along with high quality environment, implement research based instructional practices – such as dialogic reading and positive behavioral practices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80510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Intructional</a:t>
            </a:r>
            <a:r>
              <a:rPr lang="en-US" dirty="0" smtClean="0"/>
              <a:t> Decisions:  Tier One and Tier Two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Curriculum Modification</a:t>
            </a:r>
          </a:p>
          <a:p>
            <a:r>
              <a:rPr lang="en-US" dirty="0" smtClean="0"/>
              <a:t>Embedded Learning Opportunities</a:t>
            </a:r>
          </a:p>
          <a:p>
            <a:r>
              <a:rPr lang="en-US" dirty="0" smtClean="0"/>
              <a:t>Child Focused Instructional Strategy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Sandall</a:t>
            </a:r>
            <a:r>
              <a:rPr lang="en-US" dirty="0" smtClean="0"/>
              <a:t> &amp; Schwartz, 2008)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416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Activity Matrix</a:t>
            </a:r>
            <a:endParaRPr lang="en-US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8107575"/>
              </p:ext>
            </p:extLst>
          </p:nvPr>
        </p:nvGraphicFramePr>
        <p:xfrm>
          <a:off x="1009650" y="1806575"/>
          <a:ext cx="7124700" cy="550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4940"/>
                <a:gridCol w="1424940"/>
                <a:gridCol w="1424940"/>
                <a:gridCol w="1424940"/>
                <a:gridCol w="142494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Use words</a:t>
                      </a:r>
                      <a:r>
                        <a:rPr lang="en-US" sz="1400" baseline="0" dirty="0" smtClean="0"/>
                        <a:t> and phrases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Increase vocabulary</a:t>
                      </a:r>
                    </a:p>
                    <a:p>
                      <a:r>
                        <a:rPr lang="en-US" sz="1400" dirty="0" smtClean="0"/>
                        <a:t>for</a:t>
                      </a:r>
                      <a:r>
                        <a:rPr lang="en-US" sz="1400" baseline="0" dirty="0" smtClean="0"/>
                        <a:t> literacy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Respond</a:t>
                      </a:r>
                      <a:r>
                        <a:rPr lang="en-US" sz="1400" baseline="0" dirty="0" smtClean="0"/>
                        <a:t> during transitions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Share or exchange objects with peers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Arrival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CFIS - prompt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Circle</a:t>
                      </a:r>
                      <a:r>
                        <a:rPr lang="en-US" sz="1400" baseline="0" dirty="0" smtClean="0"/>
                        <a:t> time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CM-picture schedule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ELO – model peers responses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CFIS – verbal</a:t>
                      </a:r>
                      <a:r>
                        <a:rPr lang="en-US" sz="1400" baseline="0" dirty="0" smtClean="0"/>
                        <a:t> prompt with picture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Centers: Work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CM – pair</a:t>
                      </a:r>
                      <a:r>
                        <a:rPr lang="en-US" sz="1400" baseline="0" dirty="0" smtClean="0"/>
                        <a:t> with receptive peer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Literacy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CFIS – </a:t>
                      </a:r>
                      <a:r>
                        <a:rPr lang="en-US" sz="1400" dirty="0" err="1" smtClean="0"/>
                        <a:t>preteach</a:t>
                      </a:r>
                      <a:r>
                        <a:rPr lang="en-US" sz="1400" dirty="0" smtClean="0"/>
                        <a:t> vocabulary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Snack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Small and Large group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Outside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7414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Tier Two: Small group instruction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Tier 2 lesson planning include supplemental curricula specifying skills with clearly defined scope and sequence</a:t>
            </a:r>
          </a:p>
          <a:p>
            <a:r>
              <a:rPr lang="en-US" dirty="0" smtClean="0"/>
              <a:t>3-6 children targeted</a:t>
            </a:r>
          </a:p>
          <a:p>
            <a:r>
              <a:rPr lang="en-US" dirty="0" smtClean="0"/>
              <a:t>15-20 minutes, only key parts of lessons selected</a:t>
            </a:r>
          </a:p>
          <a:p>
            <a:r>
              <a:rPr lang="en-US" dirty="0" smtClean="0"/>
              <a:t>Language, literacy and math</a:t>
            </a:r>
          </a:p>
          <a:p>
            <a:r>
              <a:rPr lang="en-US" dirty="0" smtClean="0"/>
              <a:t>Systematically monitor progress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5532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Tier Two:  Embedded Learning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 high quality </a:t>
            </a:r>
            <a:r>
              <a:rPr lang="en-US" dirty="0" err="1" smtClean="0"/>
              <a:t>activiites</a:t>
            </a:r>
            <a:endParaRPr lang="en-US" dirty="0" smtClean="0"/>
          </a:p>
          <a:p>
            <a:r>
              <a:rPr lang="en-US" dirty="0" smtClean="0"/>
              <a:t>Break instructional goals into teachable parts</a:t>
            </a:r>
          </a:p>
          <a:p>
            <a:r>
              <a:rPr lang="en-US" dirty="0" smtClean="0"/>
              <a:t>Develop an activity matrix based on a balanced schedule</a:t>
            </a:r>
          </a:p>
          <a:p>
            <a:r>
              <a:rPr lang="en-US" dirty="0" smtClean="0"/>
              <a:t>Distribute instruction within and across activities</a:t>
            </a:r>
          </a:p>
          <a:p>
            <a:r>
              <a:rPr lang="en-US" dirty="0" smtClean="0"/>
              <a:t>Use intentional instructional practices</a:t>
            </a:r>
          </a:p>
          <a:p>
            <a:r>
              <a:rPr lang="en-US" dirty="0" smtClean="0"/>
              <a:t>Use massed, spaced or distributed trials</a:t>
            </a:r>
          </a:p>
          <a:p>
            <a:r>
              <a:rPr lang="en-US" dirty="0" smtClean="0"/>
              <a:t>Evaluate… fidelity of instruction, child outcomes </a:t>
            </a:r>
          </a:p>
          <a:p>
            <a:r>
              <a:rPr lang="en-US" dirty="0" smtClean="0"/>
              <a:t>Use data collection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2509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3302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behavioral concerns during Tier 2 instruction?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Space and positioning arrangements</a:t>
            </a:r>
          </a:p>
          <a:p>
            <a:r>
              <a:rPr lang="en-US" dirty="0" smtClean="0"/>
              <a:t>Use of visual supports</a:t>
            </a:r>
          </a:p>
          <a:p>
            <a:r>
              <a:rPr lang="en-US" dirty="0" smtClean="0"/>
              <a:t>Communication of behavioral expectations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197227"/>
      </p:ext>
    </p:extLst>
  </p:cSld>
  <p:clrMapOvr>
    <a:masterClrMapping/>
  </p:clrMapOvr>
</p:sld>
</file>

<file path=ppt/theme/theme1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TC102455610[[fn=Autumn]]</Template>
  <TotalTime>244</TotalTime>
  <Words>461</Words>
  <Application>Microsoft Office PowerPoint</Application>
  <PresentationFormat>On-screen Show (4:3)</PresentationFormat>
  <Paragraphs>80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Autumn</vt:lpstr>
      <vt:lpstr>Response to Intervention:  Early Childhood Models</vt:lpstr>
      <vt:lpstr>Basic Principles of RTI: Recognition and Response</vt:lpstr>
      <vt:lpstr>Tier One</vt:lpstr>
      <vt:lpstr>Intructional Decisions:  Tier One and Tier Two</vt:lpstr>
      <vt:lpstr>Activity Matrix</vt:lpstr>
      <vt:lpstr>Tier Two: Small group instruction </vt:lpstr>
      <vt:lpstr>Tier Two:  Embedded Learning Activities</vt:lpstr>
      <vt:lpstr>PowerPoint Presentation</vt:lpstr>
      <vt:lpstr>What about behavioral concerns during Tier 2 instruction?</vt:lpstr>
      <vt:lpstr>Tier Three:Individualized Scaffolding Strategies</vt:lpstr>
      <vt:lpstr>Management</vt:lpstr>
      <vt:lpstr>Success depends upon…..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Response to Intervention:  Early Childhood Models</dc:title>
  <dc:creator>Stephanie D. Squires</dc:creator>
  <cp:lastModifiedBy>Stephanie D. Squires</cp:lastModifiedBy>
  <cp:revision>11</cp:revision>
  <cp:lastPrinted>2013-10-21T21:07:37Z</cp:lastPrinted>
  <dcterms:created xsi:type="dcterms:W3CDTF">2013-10-15T17:25:18Z</dcterms:created>
  <dcterms:modified xsi:type="dcterms:W3CDTF">2013-10-21T21:07:53Z</dcterms:modified>
</cp:coreProperties>
</file>