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58" r:id="rId3"/>
    <p:sldId id="284" r:id="rId4"/>
    <p:sldId id="261" r:id="rId5"/>
    <p:sldId id="262" r:id="rId6"/>
    <p:sldId id="263" r:id="rId7"/>
    <p:sldId id="264" r:id="rId8"/>
    <p:sldId id="265" r:id="rId9"/>
    <p:sldId id="271" r:id="rId10"/>
    <p:sldId id="272" r:id="rId11"/>
    <p:sldId id="314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318" r:id="rId25"/>
    <p:sldId id="288" r:id="rId26"/>
    <p:sldId id="289" r:id="rId27"/>
    <p:sldId id="291" r:id="rId28"/>
    <p:sldId id="300" r:id="rId29"/>
    <p:sldId id="301" r:id="rId30"/>
    <p:sldId id="302" r:id="rId31"/>
    <p:sldId id="303" r:id="rId32"/>
    <p:sldId id="292" r:id="rId33"/>
    <p:sldId id="293" r:id="rId34"/>
    <p:sldId id="294" r:id="rId35"/>
    <p:sldId id="317" r:id="rId36"/>
    <p:sldId id="295" r:id="rId37"/>
    <p:sldId id="296" r:id="rId38"/>
    <p:sldId id="297" r:id="rId39"/>
    <p:sldId id="316" r:id="rId40"/>
    <p:sldId id="299" r:id="rId41"/>
    <p:sldId id="298" r:id="rId42"/>
    <p:sldId id="304" r:id="rId43"/>
    <p:sldId id="305" r:id="rId44"/>
    <p:sldId id="306" r:id="rId45"/>
    <p:sldId id="309" r:id="rId46"/>
    <p:sldId id="307" r:id="rId47"/>
    <p:sldId id="310" r:id="rId48"/>
    <p:sldId id="311" r:id="rId49"/>
    <p:sldId id="312" r:id="rId50"/>
    <p:sldId id="315" r:id="rId51"/>
    <p:sldId id="313" r:id="rId52"/>
    <p:sldId id="28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6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A3457-5D38-4512-8436-00FD26F8B2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499B580A-815A-49D9-85AA-2EC8FD9A0B9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1</a:t>
          </a:r>
        </a:p>
      </dgm:t>
    </dgm:pt>
    <dgm:pt modelId="{ADB572E5-0414-485D-8263-BAD2EBB28E5B}" type="parTrans" cxnId="{2FEBDDA4-0707-40D8-848A-C72AA8FE765D}">
      <dgm:prSet/>
      <dgm:spPr/>
      <dgm:t>
        <a:bodyPr/>
        <a:lstStyle/>
        <a:p>
          <a:endParaRPr lang="en-US"/>
        </a:p>
      </dgm:t>
    </dgm:pt>
    <dgm:pt modelId="{FF15AE0D-34D6-4F9F-B194-758A35F73882}" type="sibTrans" cxnId="{2FEBDDA4-0707-40D8-848A-C72AA8FE765D}">
      <dgm:prSet/>
      <dgm:spPr/>
      <dgm:t>
        <a:bodyPr/>
        <a:lstStyle/>
        <a:p>
          <a:endParaRPr lang="en-US"/>
        </a:p>
      </dgm:t>
    </dgm:pt>
    <dgm:pt modelId="{8FE239F2-8E6C-46CC-A571-E9EB9CE0FD3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2</a:t>
          </a:r>
        </a:p>
      </dgm:t>
    </dgm:pt>
    <dgm:pt modelId="{983AAA28-9FA4-4E6E-A0FE-D592809B7C27}" type="parTrans" cxnId="{F8B1DDB2-C3D0-412E-86FB-838EAC76D5FB}">
      <dgm:prSet/>
      <dgm:spPr/>
      <dgm:t>
        <a:bodyPr/>
        <a:lstStyle/>
        <a:p>
          <a:endParaRPr lang="en-US"/>
        </a:p>
      </dgm:t>
    </dgm:pt>
    <dgm:pt modelId="{C5281EA1-C9A5-43B4-9E39-5EC11B1CE047}" type="sibTrans" cxnId="{F8B1DDB2-C3D0-412E-86FB-838EAC76D5FB}">
      <dgm:prSet/>
      <dgm:spPr/>
      <dgm:t>
        <a:bodyPr/>
        <a:lstStyle/>
        <a:p>
          <a:endParaRPr lang="en-US"/>
        </a:p>
      </dgm:t>
    </dgm:pt>
    <dgm:pt modelId="{6E6CC1DD-3B62-4C58-9A4F-658A6FF4FFF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3</a:t>
          </a:r>
        </a:p>
      </dgm:t>
    </dgm:pt>
    <dgm:pt modelId="{8184689A-DC50-4C3E-927F-F17ED8EA4463}" type="parTrans" cxnId="{DE604812-C6B2-4532-8B6F-985CD1A302FE}">
      <dgm:prSet/>
      <dgm:spPr/>
      <dgm:t>
        <a:bodyPr/>
        <a:lstStyle/>
        <a:p>
          <a:endParaRPr lang="en-US"/>
        </a:p>
      </dgm:t>
    </dgm:pt>
    <dgm:pt modelId="{F6CC10CE-A1F7-415D-B871-323B3525461A}" type="sibTrans" cxnId="{DE604812-C6B2-4532-8B6F-985CD1A302FE}">
      <dgm:prSet/>
      <dgm:spPr/>
      <dgm:t>
        <a:bodyPr/>
        <a:lstStyle/>
        <a:p>
          <a:endParaRPr lang="en-US"/>
        </a:p>
      </dgm:t>
    </dgm:pt>
    <dgm:pt modelId="{25C5C542-6B63-420B-B0A7-11E15257A4C2}" type="pres">
      <dgm:prSet presAssocID="{408A3457-5D38-4512-8436-00FD26F8B281}" presName="Name0" presStyleCnt="0">
        <dgm:presLayoutVars>
          <dgm:dir/>
          <dgm:animLvl val="lvl"/>
          <dgm:resizeHandles val="exact"/>
        </dgm:presLayoutVars>
      </dgm:prSet>
      <dgm:spPr/>
    </dgm:pt>
    <dgm:pt modelId="{153273F3-D99A-4512-B258-BD855AD459BE}" type="pres">
      <dgm:prSet presAssocID="{499B580A-815A-49D9-85AA-2EC8FD9A0B91}" presName="Name8" presStyleCnt="0"/>
      <dgm:spPr/>
    </dgm:pt>
    <dgm:pt modelId="{D0D0950E-85FF-4FEF-8058-FD4B5E0C24F8}" type="pres">
      <dgm:prSet presAssocID="{499B580A-815A-49D9-85AA-2EC8FD9A0B9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08C14-6587-4A8A-8323-350D8EB6282D}" type="pres">
      <dgm:prSet presAssocID="{499B580A-815A-49D9-85AA-2EC8FD9A0B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9B7D0-F392-4430-9085-D036001DE359}" type="pres">
      <dgm:prSet presAssocID="{8FE239F2-8E6C-46CC-A571-E9EB9CE0FD36}" presName="Name8" presStyleCnt="0"/>
      <dgm:spPr/>
    </dgm:pt>
    <dgm:pt modelId="{DCD7B1F7-E905-4072-B06D-5BB766F06525}" type="pres">
      <dgm:prSet presAssocID="{8FE239F2-8E6C-46CC-A571-E9EB9CE0FD3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5DFF9-FCFE-464F-A93C-C00BC3FE1F30}" type="pres">
      <dgm:prSet presAssocID="{8FE239F2-8E6C-46CC-A571-E9EB9CE0F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385CF-CDCD-4596-897D-37277B24DE30}" type="pres">
      <dgm:prSet presAssocID="{6E6CC1DD-3B62-4C58-9A4F-658A6FF4FFFB}" presName="Name8" presStyleCnt="0"/>
      <dgm:spPr/>
    </dgm:pt>
    <dgm:pt modelId="{29A0AB99-DA36-4787-8F31-08C30593411E}" type="pres">
      <dgm:prSet presAssocID="{6E6CC1DD-3B62-4C58-9A4F-658A6FF4FFF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1A05B-5CD1-42C6-B8BD-1E8065053496}" type="pres">
      <dgm:prSet presAssocID="{6E6CC1DD-3B62-4C58-9A4F-658A6FF4FF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08062E-55DE-48C5-ACE8-3D0ADF31C251}" type="presOf" srcId="{8FE239F2-8E6C-46CC-A571-E9EB9CE0FD36}" destId="{DCD7B1F7-E905-4072-B06D-5BB766F06525}" srcOrd="0" destOrd="0" presId="urn:microsoft.com/office/officeart/2005/8/layout/pyramid1"/>
    <dgm:cxn modelId="{99D9990D-B458-4829-92A9-94ECC831D5F5}" type="presOf" srcId="{6E6CC1DD-3B62-4C58-9A4F-658A6FF4FFFB}" destId="{4151A05B-5CD1-42C6-B8BD-1E8065053496}" srcOrd="1" destOrd="0" presId="urn:microsoft.com/office/officeart/2005/8/layout/pyramid1"/>
    <dgm:cxn modelId="{EE72258F-657B-483E-BF74-E8ED127211EF}" type="presOf" srcId="{6E6CC1DD-3B62-4C58-9A4F-658A6FF4FFFB}" destId="{29A0AB99-DA36-4787-8F31-08C30593411E}" srcOrd="0" destOrd="0" presId="urn:microsoft.com/office/officeart/2005/8/layout/pyramid1"/>
    <dgm:cxn modelId="{C10475DF-498A-4612-B395-A1D2B4CA9F96}" type="presOf" srcId="{499B580A-815A-49D9-85AA-2EC8FD9A0B91}" destId="{D0D0950E-85FF-4FEF-8058-FD4B5E0C24F8}" srcOrd="0" destOrd="0" presId="urn:microsoft.com/office/officeart/2005/8/layout/pyramid1"/>
    <dgm:cxn modelId="{2FEBDDA4-0707-40D8-848A-C72AA8FE765D}" srcId="{408A3457-5D38-4512-8436-00FD26F8B281}" destId="{499B580A-815A-49D9-85AA-2EC8FD9A0B91}" srcOrd="0" destOrd="0" parTransId="{ADB572E5-0414-485D-8263-BAD2EBB28E5B}" sibTransId="{FF15AE0D-34D6-4F9F-B194-758A35F73882}"/>
    <dgm:cxn modelId="{7DB1510F-B10C-411D-88CD-C71F0A012B46}" type="presOf" srcId="{408A3457-5D38-4512-8436-00FD26F8B281}" destId="{25C5C542-6B63-420B-B0A7-11E15257A4C2}" srcOrd="0" destOrd="0" presId="urn:microsoft.com/office/officeart/2005/8/layout/pyramid1"/>
    <dgm:cxn modelId="{DE604812-C6B2-4532-8B6F-985CD1A302FE}" srcId="{408A3457-5D38-4512-8436-00FD26F8B281}" destId="{6E6CC1DD-3B62-4C58-9A4F-658A6FF4FFFB}" srcOrd="2" destOrd="0" parTransId="{8184689A-DC50-4C3E-927F-F17ED8EA4463}" sibTransId="{F6CC10CE-A1F7-415D-B871-323B3525461A}"/>
    <dgm:cxn modelId="{7C7542AB-7F4A-4165-93A2-C36E8AF3EDB3}" type="presOf" srcId="{8FE239F2-8E6C-46CC-A571-E9EB9CE0FD36}" destId="{84C5DFF9-FCFE-464F-A93C-C00BC3FE1F30}" srcOrd="1" destOrd="0" presId="urn:microsoft.com/office/officeart/2005/8/layout/pyramid1"/>
    <dgm:cxn modelId="{576621AC-5684-4B1B-A23C-91D53A6631E7}" type="presOf" srcId="{499B580A-815A-49D9-85AA-2EC8FD9A0B91}" destId="{16B08C14-6587-4A8A-8323-350D8EB6282D}" srcOrd="1" destOrd="0" presId="urn:microsoft.com/office/officeart/2005/8/layout/pyramid1"/>
    <dgm:cxn modelId="{F8B1DDB2-C3D0-412E-86FB-838EAC76D5FB}" srcId="{408A3457-5D38-4512-8436-00FD26F8B281}" destId="{8FE239F2-8E6C-46CC-A571-E9EB9CE0FD36}" srcOrd="1" destOrd="0" parTransId="{983AAA28-9FA4-4E6E-A0FE-D592809B7C27}" sibTransId="{C5281EA1-C9A5-43B4-9E39-5EC11B1CE047}"/>
    <dgm:cxn modelId="{509E545E-CAF8-4073-A9DB-3B47B825354A}" type="presParOf" srcId="{25C5C542-6B63-420B-B0A7-11E15257A4C2}" destId="{153273F3-D99A-4512-B258-BD855AD459BE}" srcOrd="0" destOrd="0" presId="urn:microsoft.com/office/officeart/2005/8/layout/pyramid1"/>
    <dgm:cxn modelId="{3F0ACCEB-DC4B-4EB9-8E11-EACAE5F50BA5}" type="presParOf" srcId="{153273F3-D99A-4512-B258-BD855AD459BE}" destId="{D0D0950E-85FF-4FEF-8058-FD4B5E0C24F8}" srcOrd="0" destOrd="0" presId="urn:microsoft.com/office/officeart/2005/8/layout/pyramid1"/>
    <dgm:cxn modelId="{3A01CF7A-AD57-4DA9-856B-7DFFA4C148EA}" type="presParOf" srcId="{153273F3-D99A-4512-B258-BD855AD459BE}" destId="{16B08C14-6587-4A8A-8323-350D8EB6282D}" srcOrd="1" destOrd="0" presId="urn:microsoft.com/office/officeart/2005/8/layout/pyramid1"/>
    <dgm:cxn modelId="{C042AF72-6C61-475C-B4F0-A4B8ECC24AB6}" type="presParOf" srcId="{25C5C542-6B63-420B-B0A7-11E15257A4C2}" destId="{68A9B7D0-F392-4430-9085-D036001DE359}" srcOrd="1" destOrd="0" presId="urn:microsoft.com/office/officeart/2005/8/layout/pyramid1"/>
    <dgm:cxn modelId="{B547DE11-F5C3-4304-8A35-75C9A5292F17}" type="presParOf" srcId="{68A9B7D0-F392-4430-9085-D036001DE359}" destId="{DCD7B1F7-E905-4072-B06D-5BB766F06525}" srcOrd="0" destOrd="0" presId="urn:microsoft.com/office/officeart/2005/8/layout/pyramid1"/>
    <dgm:cxn modelId="{F33A784E-BA30-45DE-A8B6-24BC51B8DB21}" type="presParOf" srcId="{68A9B7D0-F392-4430-9085-D036001DE359}" destId="{84C5DFF9-FCFE-464F-A93C-C00BC3FE1F30}" srcOrd="1" destOrd="0" presId="urn:microsoft.com/office/officeart/2005/8/layout/pyramid1"/>
    <dgm:cxn modelId="{8CB44B2D-0556-45F4-B52A-47C4A3E7FD40}" type="presParOf" srcId="{25C5C542-6B63-420B-B0A7-11E15257A4C2}" destId="{263385CF-CDCD-4596-897D-37277B24DE30}" srcOrd="2" destOrd="0" presId="urn:microsoft.com/office/officeart/2005/8/layout/pyramid1"/>
    <dgm:cxn modelId="{9C31A0F6-D2BF-45E9-A570-B2AFA494291F}" type="presParOf" srcId="{263385CF-CDCD-4596-897D-37277B24DE30}" destId="{29A0AB99-DA36-4787-8F31-08C30593411E}" srcOrd="0" destOrd="0" presId="urn:microsoft.com/office/officeart/2005/8/layout/pyramid1"/>
    <dgm:cxn modelId="{B02F3639-D771-460E-92BD-F59086E7D6DB}" type="presParOf" srcId="{263385CF-CDCD-4596-897D-37277B24DE30}" destId="{4151A05B-5CD1-42C6-B8BD-1E806505349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D0950E-85FF-4FEF-8058-FD4B5E0C24F8}">
      <dsp:nvSpPr>
        <dsp:cNvPr id="0" name=""/>
        <dsp:cNvSpPr/>
      </dsp:nvSpPr>
      <dsp:spPr>
        <a:xfrm>
          <a:off x="1803400" y="0"/>
          <a:ext cx="1803400" cy="1508654"/>
        </a:xfrm>
        <a:prstGeom prst="trapezoid">
          <a:avLst>
            <a:gd name="adj" fmla="val 597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6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1</a:t>
          </a:r>
        </a:p>
      </dsp:txBody>
      <dsp:txXfrm>
        <a:off x="1803400" y="0"/>
        <a:ext cx="1803400" cy="1508654"/>
      </dsp:txXfrm>
    </dsp:sp>
    <dsp:sp modelId="{DCD7B1F7-E905-4072-B06D-5BB766F06525}">
      <dsp:nvSpPr>
        <dsp:cNvPr id="0" name=""/>
        <dsp:cNvSpPr/>
      </dsp:nvSpPr>
      <dsp:spPr>
        <a:xfrm>
          <a:off x="901700" y="1508654"/>
          <a:ext cx="3606800" cy="1508654"/>
        </a:xfrm>
        <a:prstGeom prst="trapezoid">
          <a:avLst>
            <a:gd name="adj" fmla="val 597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6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2</a:t>
          </a:r>
        </a:p>
      </dsp:txBody>
      <dsp:txXfrm>
        <a:off x="1532889" y="1508654"/>
        <a:ext cx="2344420" cy="1508654"/>
      </dsp:txXfrm>
    </dsp:sp>
    <dsp:sp modelId="{29A0AB99-DA36-4787-8F31-08C30593411E}">
      <dsp:nvSpPr>
        <dsp:cNvPr id="0" name=""/>
        <dsp:cNvSpPr/>
      </dsp:nvSpPr>
      <dsp:spPr>
        <a:xfrm>
          <a:off x="0" y="3017308"/>
          <a:ext cx="5410200" cy="1508654"/>
        </a:xfrm>
        <a:prstGeom prst="trapezoid">
          <a:avLst>
            <a:gd name="adj" fmla="val 597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6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3</a:t>
          </a:r>
        </a:p>
      </dsp:txBody>
      <dsp:txXfrm>
        <a:off x="946784" y="3017308"/>
        <a:ext cx="351663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072F5-5A04-44F2-B201-0D94E8A3C66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AFCD-18D2-4155-8827-6AB9FB1E9A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62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4D7E1-A13C-472D-A589-FF22670CD083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H will do and I will click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B036F3B7-332D-4E27-8288-53981DC833E8}" type="slidenum">
              <a:rPr lang="en-US" sz="1200" smtClean="0"/>
              <a:pPr>
                <a:defRPr/>
              </a:pPr>
              <a:t>40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H will do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5F742633-85BA-4FC6-8993-10176D65E6C1}" type="slidenum">
              <a:rPr lang="en-US" sz="1200" smtClean="0"/>
              <a:pPr>
                <a:defRPr/>
              </a:pPr>
              <a:t>41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J will do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4679F513-50A3-4B5E-B2F0-070A1DC777AC}" type="slidenum">
              <a:rPr lang="en-US" sz="1200" smtClean="0"/>
              <a:pPr>
                <a:defRPr/>
              </a:pPr>
              <a:t>42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J will do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D1D9888D-4085-46F7-A129-A85F43E6900D}" type="slidenum">
              <a:rPr lang="en-US" sz="1200" smtClean="0"/>
              <a:pPr>
                <a:defRPr/>
              </a:pPr>
              <a:t>43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J will do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81F2F8A0-1565-43A9-86B1-4BC9C1254F42}" type="slidenum">
              <a:rPr lang="en-US" sz="1200" smtClean="0"/>
              <a:pPr>
                <a:defRPr/>
              </a:pPr>
              <a:t>44</a:t>
            </a:fld>
            <a:endParaRPr lang="en-US" sz="120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J will do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81F2F8A0-1565-43A9-86B1-4BC9C1254F42}" type="slidenum">
              <a:rPr lang="en-US" sz="1200" smtClean="0"/>
              <a:pPr>
                <a:defRPr/>
              </a:pPr>
              <a:t>45</a:t>
            </a:fld>
            <a:endParaRPr lang="en-US" sz="120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H will do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292CE489-E878-438E-8BAA-EA8D10C420E9}" type="slidenum">
              <a:rPr lang="en-US" sz="1200" smtClean="0"/>
              <a:pPr>
                <a:defRPr/>
              </a:pPr>
              <a:t>46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819102-692E-4168-A4F0-0E4D8CB2DC53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22787446-A56E-47DF-84BF-60D21C63D872}" type="slidenum">
              <a:rPr lang="en-US" sz="1200" smtClean="0"/>
              <a:pPr>
                <a:defRPr/>
              </a:pPr>
              <a:t>26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2B2785ED-2F65-49C0-9710-89FAE5EC1666}" type="slidenum">
              <a:rPr lang="en-US" sz="1200" smtClean="0"/>
              <a:pPr>
                <a:defRPr/>
              </a:pPr>
              <a:t>27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A20B2097-2892-4286-BBD9-F2F469FA3549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4060FA17-63D6-4E49-AC2C-FE6FD8ED892F}" type="slidenum">
              <a:rPr lang="en-US" sz="1200" smtClean="0"/>
              <a:pPr>
                <a:defRPr/>
              </a:pPr>
              <a:t>33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4060FA17-63D6-4E49-AC2C-FE6FD8ED892F}" type="slidenum">
              <a:rPr lang="en-US" sz="1200" smtClean="0"/>
              <a:pPr>
                <a:defRPr/>
              </a:pPr>
              <a:t>35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8D18CB30-AC50-40C9-86E0-BDDF19ACD2E6}" type="slidenum">
              <a:rPr lang="en-US" sz="1200" smtClean="0"/>
              <a:pPr>
                <a:defRPr/>
              </a:pPr>
              <a:t>36</a:t>
            </a:fld>
            <a:endParaRPr 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7E0CFAB6-CB3D-4402-A72B-6E9BEC08A7A8}" type="slidenum">
              <a:rPr lang="en-US" sz="1200" smtClean="0"/>
              <a:pPr>
                <a:defRPr/>
              </a:pPr>
              <a:t>37</a:t>
            </a:fld>
            <a:endParaRPr 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7E0CFAB6-CB3D-4402-A72B-6E9BEC08A7A8}" type="slidenum">
              <a:rPr lang="en-US" sz="1200" smtClean="0"/>
              <a:pPr>
                <a:defRPr/>
              </a:pPr>
              <a:t>39</a:t>
            </a:fld>
            <a:endParaRPr 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7133-B94B-43CD-8C8C-003905DB85EE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0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E3A6-EE2B-4FC8-BE59-9377E22173B1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6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54A8-BC31-49A3-9193-24A0566F54C0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756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C8083F-E459-4361-A1AC-A0214D108161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23F2A8-2A47-41C3-ABE3-4351B651F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893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41773A-A189-47A1-BC66-7D736B4EE653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2DABF4-095B-4FE4-AAE8-109CC5E6C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64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69879F-319F-4B12-AA11-33B9AB9C084B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D9F9DF-C79F-4EB7-9DA7-60BD7653D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8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F662-E7C5-4A13-A31E-ED5F531340EB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44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2B6-5BD8-4214-B224-868F6B78B079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71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EC8B-63E5-4D88-B08B-30C125E1C397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1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609B-2AB5-4CD2-9E55-2D5AA1203B8B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29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9009-A2B2-41F8-A486-CF7CABB57CCD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0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AA6D-A779-4581-BF60-FBC736E793DA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01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ACD5-829D-4DE3-B8F9-6421857FE5D0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3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57D0-74FE-46DC-B70B-ECB0A14EEDFE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31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28C3-DD64-4526-B875-E9818DB589F9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mness@fordham.edu, humphries@fordham.edu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098E-4D95-44C6-AC5C-EEF598B24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8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sift.com/" TargetMode="External"/><Relationship Id="rId2" Type="http://schemas.openxmlformats.org/officeDocument/2006/relationships/hyperlink" Target="http://new.wordsmyth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c-schools.net/tutorials/vocab/TN.html" TargetMode="External"/><Relationship Id="rId5" Type="http://schemas.openxmlformats.org/officeDocument/2006/relationships/hyperlink" Target="http://quizlet.com/" TargetMode="External"/><Relationship Id="rId4" Type="http://schemas.openxmlformats.org/officeDocument/2006/relationships/hyperlink" Target="vocab%20cards.doc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2232025"/>
          </a:xfrm>
        </p:spPr>
        <p:txBody>
          <a:bodyPr>
            <a:normAutofit/>
          </a:bodyPr>
          <a:lstStyle/>
          <a:p>
            <a:r>
              <a:rPr lang="en-US" dirty="0" smtClean="0"/>
              <a:t>Using Storybook Read Alouds to Promote Vocabulary Acquisition with Young Readers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54959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jeannie.humphries@concordia-ny.edu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3690937"/>
            <a:ext cx="6781800" cy="17954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Sr. Jean Marie Humphries, </a:t>
            </a:r>
            <a:r>
              <a:rPr lang="en-US" b="1" dirty="0" err="1" smtClean="0">
                <a:solidFill>
                  <a:schemeClr val="tx2"/>
                </a:solidFill>
              </a:rPr>
              <a:t>osu</a:t>
            </a:r>
            <a:r>
              <a:rPr lang="en-US" b="1" dirty="0" smtClean="0">
                <a:solidFill>
                  <a:schemeClr val="tx2"/>
                </a:solidFill>
              </a:rPr>
              <a:t>, PhD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Assistant Professor of Teacher Education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Concordia College, Bronxville, NY</a:t>
            </a:r>
          </a:p>
        </p:txBody>
      </p:sp>
    </p:spTree>
    <p:extLst>
      <p:ext uri="{BB962C8B-B14F-4D97-AF65-F5344CB8AC3E}">
        <p14:creationId xmlns:p14="http://schemas.microsoft.com/office/powerpoint/2010/main" xmlns="" val="12408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 1 vs. Tier 2</a:t>
            </a: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/>
              <a:tblGrid>
                <a:gridCol w="2057400"/>
                <a:gridCol w="6172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humongous, gigantic, enormous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grumpy, miserable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furious, irate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enthusiastic, overjoyed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sinister, naughty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terrified, anxious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2A8-2A47-41C3-ABE3-4351B651FC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1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How to choose what words to teach:</a:t>
            </a:r>
            <a:br>
              <a:rPr lang="en-US" sz="3800" dirty="0"/>
            </a:br>
            <a:r>
              <a:rPr lang="en-US" sz="3400" dirty="0"/>
              <a:t>Beck, </a:t>
            </a:r>
            <a:r>
              <a:rPr lang="en-US" sz="3400" dirty="0" err="1"/>
              <a:t>McKeown</a:t>
            </a:r>
            <a:r>
              <a:rPr lang="en-US" sz="3400" dirty="0"/>
              <a:t>, </a:t>
            </a:r>
            <a:r>
              <a:rPr lang="en-US" sz="3400" dirty="0" err="1"/>
              <a:t>Kucan</a:t>
            </a:r>
            <a:r>
              <a:rPr lang="en-US" sz="3400" dirty="0"/>
              <a:t> </a:t>
            </a:r>
            <a:r>
              <a:rPr lang="en-US" sz="1400" dirty="0"/>
              <a:t>(“Bringing Vocabulary to Life” 2002)</a:t>
            </a:r>
            <a:endParaRPr lang="en-US" sz="34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Tier 1 words: most common words: “clock” “baby”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Tier 3 words: low frequency, limited to specific domains: “refinery” “isotope” etc.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Tier 2 words: everything in between: “introduce” “coincidence” “fortunate</a:t>
            </a:r>
            <a:r>
              <a:rPr lang="en-US" sz="2600" dirty="0"/>
              <a:t>”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High frequency—high utility—found across a variety of domains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Good instructional potential—can work with them in a variety of ways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Students already have a general idea of the concept—you’re giving them a more precise term for it (have to/ required; lucky/ fortunate; kind/ benevolent)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about learning definitions?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Definitions, as an instructional device have substantial weaknesses and limitations. Definitions do not teach you how to use a new word and do not effectively convey concepts. 			</a:t>
            </a:r>
            <a:r>
              <a:rPr lang="en-US" sz="1600"/>
              <a:t>Nagy, 1989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2400"/>
              <a:t>	</a:t>
            </a:r>
            <a:endParaRPr lang="en-US" sz="1200"/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2400"/>
              <a:t>	</a:t>
            </a:r>
            <a:r>
              <a:rPr lang="en-US" sz="2400" b="1"/>
              <a:t>…thus knowing a word cannot be equated with knowing a definition</a:t>
            </a:r>
            <a:r>
              <a:rPr lang="en-US" b="1"/>
              <a:t>.  </a:t>
            </a:r>
          </a:p>
          <a:p>
            <a:pPr algn="r">
              <a:buFontTx/>
              <a:buNone/>
            </a:pPr>
            <a:r>
              <a:rPr lang="en-US" sz="1600"/>
              <a:t>Nagy &amp; Scott, 2000</a:t>
            </a:r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685800" y="1600200"/>
            <a:ext cx="77724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10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dictionaries don’t work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The sun </a:t>
            </a:r>
            <a:r>
              <a:rPr lang="en-US" sz="2800" i="1"/>
              <a:t>peered</a:t>
            </a:r>
            <a:r>
              <a:rPr lang="en-US" sz="2800"/>
              <a:t> through Billy’s window.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/>
              <a:t>The sun </a:t>
            </a:r>
            <a:r>
              <a:rPr lang="en-US" sz="2800" i="1"/>
              <a:t>(looked carefully)</a:t>
            </a:r>
            <a:r>
              <a:rPr lang="en-US" sz="2800"/>
              <a:t> </a:t>
            </a:r>
          </a:p>
          <a:p>
            <a:pPr algn="ctr">
              <a:buFontTx/>
              <a:buNone/>
            </a:pPr>
            <a:r>
              <a:rPr lang="en-US" sz="2800"/>
              <a:t>through Billy’s window.</a:t>
            </a: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657600" y="2362200"/>
          <a:ext cx="2071688" cy="2074863"/>
        </p:xfrm>
        <a:graphic>
          <a:graphicData uri="http://schemas.openxmlformats.org/presentationml/2006/ole">
            <p:oleObj spid="_x0000_s2054" name="Microsoft ClipArt Gallery" r:id="rId3" imgW="994867" imgH="994867" progId="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9DF-C79F-4EB7-9DA7-60BD7653D5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4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dictionaries don’t work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He quickly dressed and </a:t>
            </a:r>
            <a:r>
              <a:rPr lang="en-US" sz="2800" i="1"/>
              <a:t>bounded</a:t>
            </a:r>
            <a:r>
              <a:rPr lang="en-US" sz="2800"/>
              <a:t> </a:t>
            </a:r>
          </a:p>
          <a:p>
            <a:pPr algn="ctr">
              <a:buFontTx/>
              <a:buNone/>
            </a:pPr>
            <a:r>
              <a:rPr lang="en-US" sz="2800"/>
              <a:t>down the steps.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spcBef>
                <a:spcPct val="0"/>
              </a:spcBef>
              <a:buFontTx/>
              <a:buNone/>
            </a:pPr>
            <a:endParaRPr lang="en-US" sz="2800"/>
          </a:p>
          <a:p>
            <a:pPr algn="ctr">
              <a:spcBef>
                <a:spcPct val="0"/>
              </a:spcBef>
              <a:buFontTx/>
              <a:buNone/>
            </a:pPr>
            <a:endParaRPr lang="en-US" sz="28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He quickly dressed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(formed the boundary of) down the steps.</a:t>
            </a:r>
          </a:p>
          <a:p>
            <a:pPr algn="ctr">
              <a:buFontTx/>
              <a:buNone/>
            </a:pPr>
            <a:endParaRPr lang="en-US" sz="2800"/>
          </a:p>
          <a:p>
            <a:endParaRPr lang="en-US" sz="2800"/>
          </a:p>
        </p:txBody>
      </p:sp>
      <p:graphicFrame>
        <p:nvGraphicFramePr>
          <p:cNvPr id="542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419600" y="2971800"/>
          <a:ext cx="1981200" cy="1665288"/>
        </p:xfrm>
        <a:graphic>
          <a:graphicData uri="http://schemas.openxmlformats.org/presentationml/2006/ole">
            <p:oleObj spid="_x0000_s3078" name="Microsoft ClipArt Gallery" r:id="rId3" imgW="2362200" imgH="1985963" progId="">
              <p:embed/>
            </p:oleObj>
          </a:graphicData>
        </a:graphic>
      </p:graphicFrame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2819400" y="2743200"/>
            <a:ext cx="2208213" cy="1981200"/>
            <a:chOff x="385" y="1488"/>
            <a:chExt cx="2344" cy="2772"/>
          </a:xfrm>
        </p:grpSpPr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1158" y="1956"/>
              <a:ext cx="409" cy="586"/>
            </a:xfrm>
            <a:custGeom>
              <a:avLst/>
              <a:gdLst>
                <a:gd name="T0" fmla="*/ 248 w 816"/>
                <a:gd name="T1" fmla="*/ 212 h 586"/>
                <a:gd name="T2" fmla="*/ 295 w 816"/>
                <a:gd name="T3" fmla="*/ 130 h 586"/>
                <a:gd name="T4" fmla="*/ 355 w 816"/>
                <a:gd name="T5" fmla="*/ 48 h 586"/>
                <a:gd name="T6" fmla="*/ 444 w 816"/>
                <a:gd name="T7" fmla="*/ 7 h 586"/>
                <a:gd name="T8" fmla="*/ 568 w 816"/>
                <a:gd name="T9" fmla="*/ 0 h 586"/>
                <a:gd name="T10" fmla="*/ 668 w 816"/>
                <a:gd name="T11" fmla="*/ 28 h 586"/>
                <a:gd name="T12" fmla="*/ 739 w 816"/>
                <a:gd name="T13" fmla="*/ 72 h 586"/>
                <a:gd name="T14" fmla="*/ 792 w 816"/>
                <a:gd name="T15" fmla="*/ 154 h 586"/>
                <a:gd name="T16" fmla="*/ 816 w 816"/>
                <a:gd name="T17" fmla="*/ 253 h 586"/>
                <a:gd name="T18" fmla="*/ 816 w 816"/>
                <a:gd name="T19" fmla="*/ 356 h 586"/>
                <a:gd name="T20" fmla="*/ 775 w 816"/>
                <a:gd name="T21" fmla="*/ 469 h 586"/>
                <a:gd name="T22" fmla="*/ 668 w 816"/>
                <a:gd name="T23" fmla="*/ 541 h 586"/>
                <a:gd name="T24" fmla="*/ 562 w 816"/>
                <a:gd name="T25" fmla="*/ 586 h 586"/>
                <a:gd name="T26" fmla="*/ 461 w 816"/>
                <a:gd name="T27" fmla="*/ 582 h 586"/>
                <a:gd name="T28" fmla="*/ 372 w 816"/>
                <a:gd name="T29" fmla="*/ 534 h 586"/>
                <a:gd name="T30" fmla="*/ 295 w 816"/>
                <a:gd name="T31" fmla="*/ 452 h 586"/>
                <a:gd name="T32" fmla="*/ 242 w 816"/>
                <a:gd name="T33" fmla="*/ 380 h 586"/>
                <a:gd name="T34" fmla="*/ 242 w 816"/>
                <a:gd name="T35" fmla="*/ 288 h 586"/>
                <a:gd name="T36" fmla="*/ 0 w 816"/>
                <a:gd name="T37" fmla="*/ 267 h 586"/>
                <a:gd name="T38" fmla="*/ 30 w 816"/>
                <a:gd name="T39" fmla="*/ 216 h 586"/>
                <a:gd name="T40" fmla="*/ 248 w 816"/>
                <a:gd name="T41" fmla="*/ 21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6" h="586">
                  <a:moveTo>
                    <a:pt x="248" y="212"/>
                  </a:moveTo>
                  <a:lnTo>
                    <a:pt x="295" y="130"/>
                  </a:lnTo>
                  <a:lnTo>
                    <a:pt x="355" y="48"/>
                  </a:lnTo>
                  <a:lnTo>
                    <a:pt x="444" y="7"/>
                  </a:lnTo>
                  <a:lnTo>
                    <a:pt x="568" y="0"/>
                  </a:lnTo>
                  <a:lnTo>
                    <a:pt x="668" y="28"/>
                  </a:lnTo>
                  <a:lnTo>
                    <a:pt x="739" y="72"/>
                  </a:lnTo>
                  <a:lnTo>
                    <a:pt x="792" y="154"/>
                  </a:lnTo>
                  <a:lnTo>
                    <a:pt x="816" y="253"/>
                  </a:lnTo>
                  <a:lnTo>
                    <a:pt x="816" y="356"/>
                  </a:lnTo>
                  <a:lnTo>
                    <a:pt x="775" y="469"/>
                  </a:lnTo>
                  <a:lnTo>
                    <a:pt x="668" y="541"/>
                  </a:lnTo>
                  <a:lnTo>
                    <a:pt x="562" y="586"/>
                  </a:lnTo>
                  <a:lnTo>
                    <a:pt x="461" y="582"/>
                  </a:lnTo>
                  <a:lnTo>
                    <a:pt x="372" y="534"/>
                  </a:lnTo>
                  <a:lnTo>
                    <a:pt x="295" y="452"/>
                  </a:lnTo>
                  <a:lnTo>
                    <a:pt x="242" y="380"/>
                  </a:lnTo>
                  <a:lnTo>
                    <a:pt x="242" y="288"/>
                  </a:lnTo>
                  <a:lnTo>
                    <a:pt x="0" y="267"/>
                  </a:lnTo>
                  <a:lnTo>
                    <a:pt x="30" y="216"/>
                  </a:lnTo>
                  <a:lnTo>
                    <a:pt x="248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1428" y="1488"/>
              <a:ext cx="532" cy="1313"/>
            </a:xfrm>
            <a:custGeom>
              <a:avLst/>
              <a:gdLst>
                <a:gd name="T0" fmla="*/ 24 w 1063"/>
                <a:gd name="T1" fmla="*/ 1303 h 1313"/>
                <a:gd name="T2" fmla="*/ 0 w 1063"/>
                <a:gd name="T3" fmla="*/ 1238 h 1313"/>
                <a:gd name="T4" fmla="*/ 58 w 1063"/>
                <a:gd name="T5" fmla="*/ 1185 h 1313"/>
                <a:gd name="T6" fmla="*/ 252 w 1063"/>
                <a:gd name="T7" fmla="*/ 1124 h 1313"/>
                <a:gd name="T8" fmla="*/ 423 w 1063"/>
                <a:gd name="T9" fmla="*/ 1055 h 1313"/>
                <a:gd name="T10" fmla="*/ 587 w 1063"/>
                <a:gd name="T11" fmla="*/ 941 h 1313"/>
                <a:gd name="T12" fmla="*/ 811 w 1063"/>
                <a:gd name="T13" fmla="*/ 784 h 1313"/>
                <a:gd name="T14" fmla="*/ 869 w 1063"/>
                <a:gd name="T15" fmla="*/ 721 h 1313"/>
                <a:gd name="T16" fmla="*/ 899 w 1063"/>
                <a:gd name="T17" fmla="*/ 660 h 1313"/>
                <a:gd name="T18" fmla="*/ 886 w 1063"/>
                <a:gd name="T19" fmla="*/ 598 h 1313"/>
                <a:gd name="T20" fmla="*/ 833 w 1063"/>
                <a:gd name="T21" fmla="*/ 484 h 1313"/>
                <a:gd name="T22" fmla="*/ 705 w 1063"/>
                <a:gd name="T23" fmla="*/ 341 h 1313"/>
                <a:gd name="T24" fmla="*/ 564 w 1063"/>
                <a:gd name="T25" fmla="*/ 261 h 1313"/>
                <a:gd name="T26" fmla="*/ 440 w 1063"/>
                <a:gd name="T27" fmla="*/ 217 h 1313"/>
                <a:gd name="T28" fmla="*/ 340 w 1063"/>
                <a:gd name="T29" fmla="*/ 210 h 1313"/>
                <a:gd name="T30" fmla="*/ 288 w 1063"/>
                <a:gd name="T31" fmla="*/ 217 h 1313"/>
                <a:gd name="T32" fmla="*/ 282 w 1063"/>
                <a:gd name="T33" fmla="*/ 186 h 1313"/>
                <a:gd name="T34" fmla="*/ 404 w 1063"/>
                <a:gd name="T35" fmla="*/ 176 h 1313"/>
                <a:gd name="T36" fmla="*/ 545 w 1063"/>
                <a:gd name="T37" fmla="*/ 176 h 1313"/>
                <a:gd name="T38" fmla="*/ 446 w 1063"/>
                <a:gd name="T39" fmla="*/ 106 h 1313"/>
                <a:gd name="T40" fmla="*/ 387 w 1063"/>
                <a:gd name="T41" fmla="*/ 51 h 1313"/>
                <a:gd name="T42" fmla="*/ 429 w 1063"/>
                <a:gd name="T43" fmla="*/ 31 h 1313"/>
                <a:gd name="T44" fmla="*/ 587 w 1063"/>
                <a:gd name="T45" fmla="*/ 124 h 1313"/>
                <a:gd name="T46" fmla="*/ 617 w 1063"/>
                <a:gd name="T47" fmla="*/ 138 h 1313"/>
                <a:gd name="T48" fmla="*/ 587 w 1063"/>
                <a:gd name="T49" fmla="*/ 65 h 1313"/>
                <a:gd name="T50" fmla="*/ 564 w 1063"/>
                <a:gd name="T51" fmla="*/ 10 h 1313"/>
                <a:gd name="T52" fmla="*/ 587 w 1063"/>
                <a:gd name="T53" fmla="*/ 0 h 1313"/>
                <a:gd name="T54" fmla="*/ 639 w 1063"/>
                <a:gd name="T55" fmla="*/ 10 h 1313"/>
                <a:gd name="T56" fmla="*/ 686 w 1063"/>
                <a:gd name="T57" fmla="*/ 138 h 1313"/>
                <a:gd name="T58" fmla="*/ 711 w 1063"/>
                <a:gd name="T59" fmla="*/ 134 h 1313"/>
                <a:gd name="T60" fmla="*/ 711 w 1063"/>
                <a:gd name="T61" fmla="*/ 34 h 1313"/>
                <a:gd name="T62" fmla="*/ 758 w 1063"/>
                <a:gd name="T63" fmla="*/ 24 h 1313"/>
                <a:gd name="T64" fmla="*/ 792 w 1063"/>
                <a:gd name="T65" fmla="*/ 41 h 1313"/>
                <a:gd name="T66" fmla="*/ 775 w 1063"/>
                <a:gd name="T67" fmla="*/ 176 h 1313"/>
                <a:gd name="T68" fmla="*/ 764 w 1063"/>
                <a:gd name="T69" fmla="*/ 230 h 1313"/>
                <a:gd name="T70" fmla="*/ 792 w 1063"/>
                <a:gd name="T71" fmla="*/ 341 h 1313"/>
                <a:gd name="T72" fmla="*/ 886 w 1063"/>
                <a:gd name="T73" fmla="*/ 457 h 1313"/>
                <a:gd name="T74" fmla="*/ 986 w 1063"/>
                <a:gd name="T75" fmla="*/ 591 h 1313"/>
                <a:gd name="T76" fmla="*/ 1063 w 1063"/>
                <a:gd name="T77" fmla="*/ 691 h 1313"/>
                <a:gd name="T78" fmla="*/ 1057 w 1063"/>
                <a:gd name="T79" fmla="*/ 742 h 1313"/>
                <a:gd name="T80" fmla="*/ 916 w 1063"/>
                <a:gd name="T81" fmla="*/ 835 h 1313"/>
                <a:gd name="T82" fmla="*/ 722 w 1063"/>
                <a:gd name="T83" fmla="*/ 952 h 1313"/>
                <a:gd name="T84" fmla="*/ 564 w 1063"/>
                <a:gd name="T85" fmla="*/ 1066 h 1313"/>
                <a:gd name="T86" fmla="*/ 370 w 1063"/>
                <a:gd name="T87" fmla="*/ 1217 h 1313"/>
                <a:gd name="T88" fmla="*/ 210 w 1063"/>
                <a:gd name="T89" fmla="*/ 1292 h 1313"/>
                <a:gd name="T90" fmla="*/ 88 w 1063"/>
                <a:gd name="T91" fmla="*/ 1313 h 1313"/>
                <a:gd name="T92" fmla="*/ 24 w 1063"/>
                <a:gd name="T93" fmla="*/ 1303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3" h="1313">
                  <a:moveTo>
                    <a:pt x="24" y="1303"/>
                  </a:moveTo>
                  <a:lnTo>
                    <a:pt x="0" y="1238"/>
                  </a:lnTo>
                  <a:lnTo>
                    <a:pt x="58" y="1185"/>
                  </a:lnTo>
                  <a:lnTo>
                    <a:pt x="252" y="1124"/>
                  </a:lnTo>
                  <a:lnTo>
                    <a:pt x="423" y="1055"/>
                  </a:lnTo>
                  <a:lnTo>
                    <a:pt x="587" y="941"/>
                  </a:lnTo>
                  <a:lnTo>
                    <a:pt x="811" y="784"/>
                  </a:lnTo>
                  <a:lnTo>
                    <a:pt x="869" y="721"/>
                  </a:lnTo>
                  <a:lnTo>
                    <a:pt x="899" y="660"/>
                  </a:lnTo>
                  <a:lnTo>
                    <a:pt x="886" y="598"/>
                  </a:lnTo>
                  <a:lnTo>
                    <a:pt x="833" y="484"/>
                  </a:lnTo>
                  <a:lnTo>
                    <a:pt x="705" y="341"/>
                  </a:lnTo>
                  <a:lnTo>
                    <a:pt x="564" y="261"/>
                  </a:lnTo>
                  <a:lnTo>
                    <a:pt x="440" y="217"/>
                  </a:lnTo>
                  <a:lnTo>
                    <a:pt x="340" y="210"/>
                  </a:lnTo>
                  <a:lnTo>
                    <a:pt x="288" y="217"/>
                  </a:lnTo>
                  <a:lnTo>
                    <a:pt x="282" y="186"/>
                  </a:lnTo>
                  <a:lnTo>
                    <a:pt x="404" y="176"/>
                  </a:lnTo>
                  <a:lnTo>
                    <a:pt x="545" y="176"/>
                  </a:lnTo>
                  <a:lnTo>
                    <a:pt x="446" y="106"/>
                  </a:lnTo>
                  <a:lnTo>
                    <a:pt x="387" y="51"/>
                  </a:lnTo>
                  <a:lnTo>
                    <a:pt x="429" y="31"/>
                  </a:lnTo>
                  <a:lnTo>
                    <a:pt x="587" y="124"/>
                  </a:lnTo>
                  <a:lnTo>
                    <a:pt x="617" y="138"/>
                  </a:lnTo>
                  <a:lnTo>
                    <a:pt x="587" y="65"/>
                  </a:lnTo>
                  <a:lnTo>
                    <a:pt x="564" y="10"/>
                  </a:lnTo>
                  <a:lnTo>
                    <a:pt x="587" y="0"/>
                  </a:lnTo>
                  <a:lnTo>
                    <a:pt x="639" y="10"/>
                  </a:lnTo>
                  <a:lnTo>
                    <a:pt x="686" y="138"/>
                  </a:lnTo>
                  <a:lnTo>
                    <a:pt x="711" y="134"/>
                  </a:lnTo>
                  <a:lnTo>
                    <a:pt x="711" y="34"/>
                  </a:lnTo>
                  <a:lnTo>
                    <a:pt x="758" y="24"/>
                  </a:lnTo>
                  <a:lnTo>
                    <a:pt x="792" y="41"/>
                  </a:lnTo>
                  <a:lnTo>
                    <a:pt x="775" y="176"/>
                  </a:lnTo>
                  <a:lnTo>
                    <a:pt x="764" y="230"/>
                  </a:lnTo>
                  <a:lnTo>
                    <a:pt x="792" y="341"/>
                  </a:lnTo>
                  <a:lnTo>
                    <a:pt x="886" y="457"/>
                  </a:lnTo>
                  <a:lnTo>
                    <a:pt x="986" y="591"/>
                  </a:lnTo>
                  <a:lnTo>
                    <a:pt x="1063" y="691"/>
                  </a:lnTo>
                  <a:lnTo>
                    <a:pt x="1057" y="742"/>
                  </a:lnTo>
                  <a:lnTo>
                    <a:pt x="916" y="835"/>
                  </a:lnTo>
                  <a:lnTo>
                    <a:pt x="722" y="952"/>
                  </a:lnTo>
                  <a:lnTo>
                    <a:pt x="564" y="1066"/>
                  </a:lnTo>
                  <a:lnTo>
                    <a:pt x="370" y="1217"/>
                  </a:lnTo>
                  <a:lnTo>
                    <a:pt x="210" y="1292"/>
                  </a:lnTo>
                  <a:lnTo>
                    <a:pt x="88" y="1313"/>
                  </a:lnTo>
                  <a:lnTo>
                    <a:pt x="24" y="1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>
              <a:off x="385" y="2712"/>
              <a:ext cx="974" cy="661"/>
            </a:xfrm>
            <a:custGeom>
              <a:avLst/>
              <a:gdLst>
                <a:gd name="T0" fmla="*/ 395 w 1947"/>
                <a:gd name="T1" fmla="*/ 533 h 661"/>
                <a:gd name="T2" fmla="*/ 677 w 1947"/>
                <a:gd name="T3" fmla="*/ 526 h 661"/>
                <a:gd name="T4" fmla="*/ 935 w 1947"/>
                <a:gd name="T5" fmla="*/ 506 h 661"/>
                <a:gd name="T6" fmla="*/ 1095 w 1947"/>
                <a:gd name="T7" fmla="*/ 482 h 661"/>
                <a:gd name="T8" fmla="*/ 1325 w 1947"/>
                <a:gd name="T9" fmla="*/ 403 h 661"/>
                <a:gd name="T10" fmla="*/ 1488 w 1947"/>
                <a:gd name="T11" fmla="*/ 328 h 661"/>
                <a:gd name="T12" fmla="*/ 1701 w 1947"/>
                <a:gd name="T13" fmla="*/ 236 h 661"/>
                <a:gd name="T14" fmla="*/ 1801 w 1947"/>
                <a:gd name="T15" fmla="*/ 178 h 661"/>
                <a:gd name="T16" fmla="*/ 1878 w 1947"/>
                <a:gd name="T17" fmla="*/ 137 h 661"/>
                <a:gd name="T18" fmla="*/ 1947 w 1947"/>
                <a:gd name="T19" fmla="*/ 92 h 661"/>
                <a:gd name="T20" fmla="*/ 1947 w 1947"/>
                <a:gd name="T21" fmla="*/ 44 h 661"/>
                <a:gd name="T22" fmla="*/ 1870 w 1947"/>
                <a:gd name="T23" fmla="*/ 0 h 661"/>
                <a:gd name="T24" fmla="*/ 1823 w 1947"/>
                <a:gd name="T25" fmla="*/ 10 h 661"/>
                <a:gd name="T26" fmla="*/ 1695 w 1947"/>
                <a:gd name="T27" fmla="*/ 103 h 661"/>
                <a:gd name="T28" fmla="*/ 1554 w 1947"/>
                <a:gd name="T29" fmla="*/ 209 h 661"/>
                <a:gd name="T30" fmla="*/ 1413 w 1947"/>
                <a:gd name="T31" fmla="*/ 308 h 661"/>
                <a:gd name="T32" fmla="*/ 1206 w 1947"/>
                <a:gd name="T33" fmla="*/ 390 h 661"/>
                <a:gd name="T34" fmla="*/ 1029 w 1947"/>
                <a:gd name="T35" fmla="*/ 444 h 661"/>
                <a:gd name="T36" fmla="*/ 835 w 1947"/>
                <a:gd name="T37" fmla="*/ 472 h 661"/>
                <a:gd name="T38" fmla="*/ 564 w 1947"/>
                <a:gd name="T39" fmla="*/ 475 h 661"/>
                <a:gd name="T40" fmla="*/ 406 w 1947"/>
                <a:gd name="T41" fmla="*/ 475 h 661"/>
                <a:gd name="T42" fmla="*/ 271 w 1947"/>
                <a:gd name="T43" fmla="*/ 414 h 661"/>
                <a:gd name="T44" fmla="*/ 235 w 1947"/>
                <a:gd name="T45" fmla="*/ 373 h 661"/>
                <a:gd name="T46" fmla="*/ 177 w 1947"/>
                <a:gd name="T47" fmla="*/ 373 h 661"/>
                <a:gd name="T48" fmla="*/ 218 w 1947"/>
                <a:gd name="T49" fmla="*/ 424 h 661"/>
                <a:gd name="T50" fmla="*/ 282 w 1947"/>
                <a:gd name="T51" fmla="*/ 472 h 661"/>
                <a:gd name="T52" fmla="*/ 124 w 1947"/>
                <a:gd name="T53" fmla="*/ 451 h 661"/>
                <a:gd name="T54" fmla="*/ 6 w 1947"/>
                <a:gd name="T55" fmla="*/ 441 h 661"/>
                <a:gd name="T56" fmla="*/ 6 w 1947"/>
                <a:gd name="T57" fmla="*/ 462 h 661"/>
                <a:gd name="T58" fmla="*/ 111 w 1947"/>
                <a:gd name="T59" fmla="*/ 475 h 661"/>
                <a:gd name="T60" fmla="*/ 182 w 1947"/>
                <a:gd name="T61" fmla="*/ 503 h 661"/>
                <a:gd name="T62" fmla="*/ 246 w 1947"/>
                <a:gd name="T63" fmla="*/ 506 h 661"/>
                <a:gd name="T64" fmla="*/ 147 w 1947"/>
                <a:gd name="T65" fmla="*/ 526 h 661"/>
                <a:gd name="T66" fmla="*/ 0 w 1947"/>
                <a:gd name="T67" fmla="*/ 547 h 661"/>
                <a:gd name="T68" fmla="*/ 6 w 1947"/>
                <a:gd name="T69" fmla="*/ 568 h 661"/>
                <a:gd name="T70" fmla="*/ 53 w 1947"/>
                <a:gd name="T71" fmla="*/ 574 h 661"/>
                <a:gd name="T72" fmla="*/ 194 w 1947"/>
                <a:gd name="T73" fmla="*/ 547 h 661"/>
                <a:gd name="T74" fmla="*/ 282 w 1947"/>
                <a:gd name="T75" fmla="*/ 544 h 661"/>
                <a:gd name="T76" fmla="*/ 229 w 1947"/>
                <a:gd name="T77" fmla="*/ 574 h 661"/>
                <a:gd name="T78" fmla="*/ 147 w 1947"/>
                <a:gd name="T79" fmla="*/ 626 h 661"/>
                <a:gd name="T80" fmla="*/ 111 w 1947"/>
                <a:gd name="T81" fmla="*/ 639 h 661"/>
                <a:gd name="T82" fmla="*/ 141 w 1947"/>
                <a:gd name="T83" fmla="*/ 661 h 661"/>
                <a:gd name="T84" fmla="*/ 213 w 1947"/>
                <a:gd name="T85" fmla="*/ 636 h 661"/>
                <a:gd name="T86" fmla="*/ 307 w 1947"/>
                <a:gd name="T87" fmla="*/ 585 h 661"/>
                <a:gd name="T88" fmla="*/ 395 w 1947"/>
                <a:gd name="T89" fmla="*/ 533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47" h="661">
                  <a:moveTo>
                    <a:pt x="395" y="533"/>
                  </a:moveTo>
                  <a:lnTo>
                    <a:pt x="677" y="526"/>
                  </a:lnTo>
                  <a:lnTo>
                    <a:pt x="935" y="506"/>
                  </a:lnTo>
                  <a:lnTo>
                    <a:pt x="1095" y="482"/>
                  </a:lnTo>
                  <a:lnTo>
                    <a:pt x="1325" y="403"/>
                  </a:lnTo>
                  <a:lnTo>
                    <a:pt x="1488" y="328"/>
                  </a:lnTo>
                  <a:lnTo>
                    <a:pt x="1701" y="236"/>
                  </a:lnTo>
                  <a:lnTo>
                    <a:pt x="1801" y="178"/>
                  </a:lnTo>
                  <a:lnTo>
                    <a:pt x="1878" y="137"/>
                  </a:lnTo>
                  <a:lnTo>
                    <a:pt x="1947" y="92"/>
                  </a:lnTo>
                  <a:lnTo>
                    <a:pt x="1947" y="44"/>
                  </a:lnTo>
                  <a:lnTo>
                    <a:pt x="1870" y="0"/>
                  </a:lnTo>
                  <a:lnTo>
                    <a:pt x="1823" y="10"/>
                  </a:lnTo>
                  <a:lnTo>
                    <a:pt x="1695" y="103"/>
                  </a:lnTo>
                  <a:lnTo>
                    <a:pt x="1554" y="209"/>
                  </a:lnTo>
                  <a:lnTo>
                    <a:pt x="1413" y="308"/>
                  </a:lnTo>
                  <a:lnTo>
                    <a:pt x="1206" y="390"/>
                  </a:lnTo>
                  <a:lnTo>
                    <a:pt x="1029" y="444"/>
                  </a:lnTo>
                  <a:lnTo>
                    <a:pt x="835" y="472"/>
                  </a:lnTo>
                  <a:lnTo>
                    <a:pt x="564" y="475"/>
                  </a:lnTo>
                  <a:lnTo>
                    <a:pt x="406" y="475"/>
                  </a:lnTo>
                  <a:lnTo>
                    <a:pt x="271" y="414"/>
                  </a:lnTo>
                  <a:lnTo>
                    <a:pt x="235" y="373"/>
                  </a:lnTo>
                  <a:lnTo>
                    <a:pt x="177" y="373"/>
                  </a:lnTo>
                  <a:lnTo>
                    <a:pt x="218" y="424"/>
                  </a:lnTo>
                  <a:lnTo>
                    <a:pt x="282" y="472"/>
                  </a:lnTo>
                  <a:lnTo>
                    <a:pt x="124" y="451"/>
                  </a:lnTo>
                  <a:lnTo>
                    <a:pt x="6" y="441"/>
                  </a:lnTo>
                  <a:lnTo>
                    <a:pt x="6" y="462"/>
                  </a:lnTo>
                  <a:lnTo>
                    <a:pt x="111" y="475"/>
                  </a:lnTo>
                  <a:lnTo>
                    <a:pt x="182" y="503"/>
                  </a:lnTo>
                  <a:lnTo>
                    <a:pt x="246" y="506"/>
                  </a:lnTo>
                  <a:lnTo>
                    <a:pt x="147" y="526"/>
                  </a:lnTo>
                  <a:lnTo>
                    <a:pt x="0" y="547"/>
                  </a:lnTo>
                  <a:lnTo>
                    <a:pt x="6" y="568"/>
                  </a:lnTo>
                  <a:lnTo>
                    <a:pt x="53" y="574"/>
                  </a:lnTo>
                  <a:lnTo>
                    <a:pt x="194" y="547"/>
                  </a:lnTo>
                  <a:lnTo>
                    <a:pt x="282" y="544"/>
                  </a:lnTo>
                  <a:lnTo>
                    <a:pt x="229" y="574"/>
                  </a:lnTo>
                  <a:lnTo>
                    <a:pt x="147" y="626"/>
                  </a:lnTo>
                  <a:lnTo>
                    <a:pt x="111" y="639"/>
                  </a:lnTo>
                  <a:lnTo>
                    <a:pt x="141" y="661"/>
                  </a:lnTo>
                  <a:lnTo>
                    <a:pt x="213" y="636"/>
                  </a:lnTo>
                  <a:lnTo>
                    <a:pt x="307" y="585"/>
                  </a:lnTo>
                  <a:lnTo>
                    <a:pt x="395" y="5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>
              <a:off x="1282" y="2644"/>
              <a:ext cx="571" cy="910"/>
            </a:xfrm>
            <a:custGeom>
              <a:avLst/>
              <a:gdLst>
                <a:gd name="T0" fmla="*/ 72 w 1142"/>
                <a:gd name="T1" fmla="*/ 102 h 910"/>
                <a:gd name="T2" fmla="*/ 119 w 1142"/>
                <a:gd name="T3" fmla="*/ 30 h 910"/>
                <a:gd name="T4" fmla="*/ 196 w 1142"/>
                <a:gd name="T5" fmla="*/ 0 h 910"/>
                <a:gd name="T6" fmla="*/ 265 w 1142"/>
                <a:gd name="T7" fmla="*/ 0 h 910"/>
                <a:gd name="T8" fmla="*/ 337 w 1142"/>
                <a:gd name="T9" fmla="*/ 20 h 910"/>
                <a:gd name="T10" fmla="*/ 407 w 1142"/>
                <a:gd name="T11" fmla="*/ 61 h 910"/>
                <a:gd name="T12" fmla="*/ 442 w 1142"/>
                <a:gd name="T13" fmla="*/ 133 h 910"/>
                <a:gd name="T14" fmla="*/ 461 w 1142"/>
                <a:gd name="T15" fmla="*/ 205 h 910"/>
                <a:gd name="T16" fmla="*/ 495 w 1142"/>
                <a:gd name="T17" fmla="*/ 277 h 910"/>
                <a:gd name="T18" fmla="*/ 561 w 1142"/>
                <a:gd name="T19" fmla="*/ 355 h 910"/>
                <a:gd name="T20" fmla="*/ 672 w 1142"/>
                <a:gd name="T21" fmla="*/ 437 h 910"/>
                <a:gd name="T22" fmla="*/ 779 w 1142"/>
                <a:gd name="T23" fmla="*/ 492 h 910"/>
                <a:gd name="T24" fmla="*/ 937 w 1142"/>
                <a:gd name="T25" fmla="*/ 533 h 910"/>
                <a:gd name="T26" fmla="*/ 1073 w 1142"/>
                <a:gd name="T27" fmla="*/ 594 h 910"/>
                <a:gd name="T28" fmla="*/ 1142 w 1142"/>
                <a:gd name="T29" fmla="*/ 656 h 910"/>
                <a:gd name="T30" fmla="*/ 1131 w 1142"/>
                <a:gd name="T31" fmla="*/ 707 h 910"/>
                <a:gd name="T32" fmla="*/ 1114 w 1142"/>
                <a:gd name="T33" fmla="*/ 769 h 910"/>
                <a:gd name="T34" fmla="*/ 1061 w 1142"/>
                <a:gd name="T35" fmla="*/ 810 h 910"/>
                <a:gd name="T36" fmla="*/ 973 w 1142"/>
                <a:gd name="T37" fmla="*/ 861 h 910"/>
                <a:gd name="T38" fmla="*/ 843 w 1142"/>
                <a:gd name="T39" fmla="*/ 899 h 910"/>
                <a:gd name="T40" fmla="*/ 743 w 1142"/>
                <a:gd name="T41" fmla="*/ 910 h 910"/>
                <a:gd name="T42" fmla="*/ 602 w 1142"/>
                <a:gd name="T43" fmla="*/ 892 h 910"/>
                <a:gd name="T44" fmla="*/ 472 w 1142"/>
                <a:gd name="T45" fmla="*/ 851 h 910"/>
                <a:gd name="T46" fmla="*/ 337 w 1142"/>
                <a:gd name="T47" fmla="*/ 789 h 910"/>
                <a:gd name="T48" fmla="*/ 243 w 1142"/>
                <a:gd name="T49" fmla="*/ 718 h 910"/>
                <a:gd name="T50" fmla="*/ 154 w 1142"/>
                <a:gd name="T51" fmla="*/ 625 h 910"/>
                <a:gd name="T52" fmla="*/ 83 w 1142"/>
                <a:gd name="T53" fmla="*/ 519 h 910"/>
                <a:gd name="T54" fmla="*/ 36 w 1142"/>
                <a:gd name="T55" fmla="*/ 427 h 910"/>
                <a:gd name="T56" fmla="*/ 13 w 1142"/>
                <a:gd name="T57" fmla="*/ 338 h 910"/>
                <a:gd name="T58" fmla="*/ 0 w 1142"/>
                <a:gd name="T59" fmla="*/ 215 h 910"/>
                <a:gd name="T60" fmla="*/ 36 w 1142"/>
                <a:gd name="T61" fmla="*/ 133 h 910"/>
                <a:gd name="T62" fmla="*/ 72 w 1142"/>
                <a:gd name="T63" fmla="*/ 102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42" h="910">
                  <a:moveTo>
                    <a:pt x="72" y="102"/>
                  </a:moveTo>
                  <a:lnTo>
                    <a:pt x="119" y="30"/>
                  </a:lnTo>
                  <a:lnTo>
                    <a:pt x="196" y="0"/>
                  </a:lnTo>
                  <a:lnTo>
                    <a:pt x="265" y="0"/>
                  </a:lnTo>
                  <a:lnTo>
                    <a:pt x="337" y="20"/>
                  </a:lnTo>
                  <a:lnTo>
                    <a:pt x="407" y="61"/>
                  </a:lnTo>
                  <a:lnTo>
                    <a:pt x="442" y="133"/>
                  </a:lnTo>
                  <a:lnTo>
                    <a:pt x="461" y="205"/>
                  </a:lnTo>
                  <a:lnTo>
                    <a:pt x="495" y="277"/>
                  </a:lnTo>
                  <a:lnTo>
                    <a:pt x="561" y="355"/>
                  </a:lnTo>
                  <a:lnTo>
                    <a:pt x="672" y="437"/>
                  </a:lnTo>
                  <a:lnTo>
                    <a:pt x="779" y="492"/>
                  </a:lnTo>
                  <a:lnTo>
                    <a:pt x="937" y="533"/>
                  </a:lnTo>
                  <a:lnTo>
                    <a:pt x="1073" y="594"/>
                  </a:lnTo>
                  <a:lnTo>
                    <a:pt x="1142" y="656"/>
                  </a:lnTo>
                  <a:lnTo>
                    <a:pt x="1131" y="707"/>
                  </a:lnTo>
                  <a:lnTo>
                    <a:pt x="1114" y="769"/>
                  </a:lnTo>
                  <a:lnTo>
                    <a:pt x="1061" y="810"/>
                  </a:lnTo>
                  <a:lnTo>
                    <a:pt x="973" y="861"/>
                  </a:lnTo>
                  <a:lnTo>
                    <a:pt x="843" y="899"/>
                  </a:lnTo>
                  <a:lnTo>
                    <a:pt x="743" y="910"/>
                  </a:lnTo>
                  <a:lnTo>
                    <a:pt x="602" y="892"/>
                  </a:lnTo>
                  <a:lnTo>
                    <a:pt x="472" y="851"/>
                  </a:lnTo>
                  <a:lnTo>
                    <a:pt x="337" y="789"/>
                  </a:lnTo>
                  <a:lnTo>
                    <a:pt x="243" y="718"/>
                  </a:lnTo>
                  <a:lnTo>
                    <a:pt x="154" y="625"/>
                  </a:lnTo>
                  <a:lnTo>
                    <a:pt x="83" y="519"/>
                  </a:lnTo>
                  <a:lnTo>
                    <a:pt x="36" y="427"/>
                  </a:lnTo>
                  <a:lnTo>
                    <a:pt x="13" y="338"/>
                  </a:lnTo>
                  <a:lnTo>
                    <a:pt x="0" y="215"/>
                  </a:lnTo>
                  <a:lnTo>
                    <a:pt x="36" y="133"/>
                  </a:lnTo>
                  <a:lnTo>
                    <a:pt x="7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>
              <a:off x="1749" y="3033"/>
              <a:ext cx="980" cy="827"/>
            </a:xfrm>
            <a:custGeom>
              <a:avLst/>
              <a:gdLst>
                <a:gd name="T0" fmla="*/ 219 w 1959"/>
                <a:gd name="T1" fmla="*/ 261 h 827"/>
                <a:gd name="T2" fmla="*/ 407 w 1959"/>
                <a:gd name="T3" fmla="*/ 168 h 827"/>
                <a:gd name="T4" fmla="*/ 636 w 1959"/>
                <a:gd name="T5" fmla="*/ 82 h 827"/>
                <a:gd name="T6" fmla="*/ 783 w 1959"/>
                <a:gd name="T7" fmla="*/ 31 h 827"/>
                <a:gd name="T8" fmla="*/ 900 w 1959"/>
                <a:gd name="T9" fmla="*/ 14 h 827"/>
                <a:gd name="T10" fmla="*/ 994 w 1959"/>
                <a:gd name="T11" fmla="*/ 0 h 827"/>
                <a:gd name="T12" fmla="*/ 1077 w 1959"/>
                <a:gd name="T13" fmla="*/ 21 h 827"/>
                <a:gd name="T14" fmla="*/ 1129 w 1959"/>
                <a:gd name="T15" fmla="*/ 86 h 827"/>
                <a:gd name="T16" fmla="*/ 1165 w 1959"/>
                <a:gd name="T17" fmla="*/ 261 h 827"/>
                <a:gd name="T18" fmla="*/ 1165 w 1959"/>
                <a:gd name="T19" fmla="*/ 473 h 827"/>
                <a:gd name="T20" fmla="*/ 1165 w 1959"/>
                <a:gd name="T21" fmla="*/ 610 h 827"/>
                <a:gd name="T22" fmla="*/ 1206 w 1959"/>
                <a:gd name="T23" fmla="*/ 693 h 827"/>
                <a:gd name="T24" fmla="*/ 1289 w 1959"/>
                <a:gd name="T25" fmla="*/ 680 h 827"/>
                <a:gd name="T26" fmla="*/ 1348 w 1959"/>
                <a:gd name="T27" fmla="*/ 628 h 827"/>
                <a:gd name="T28" fmla="*/ 1464 w 1959"/>
                <a:gd name="T29" fmla="*/ 569 h 827"/>
                <a:gd name="T30" fmla="*/ 1647 w 1959"/>
                <a:gd name="T31" fmla="*/ 535 h 827"/>
                <a:gd name="T32" fmla="*/ 1771 w 1959"/>
                <a:gd name="T33" fmla="*/ 535 h 827"/>
                <a:gd name="T34" fmla="*/ 1959 w 1959"/>
                <a:gd name="T35" fmla="*/ 555 h 827"/>
                <a:gd name="T36" fmla="*/ 1948 w 1959"/>
                <a:gd name="T37" fmla="*/ 596 h 827"/>
                <a:gd name="T38" fmla="*/ 1906 w 1959"/>
                <a:gd name="T39" fmla="*/ 632 h 827"/>
                <a:gd name="T40" fmla="*/ 1842 w 1959"/>
                <a:gd name="T41" fmla="*/ 639 h 827"/>
                <a:gd name="T42" fmla="*/ 1771 w 1959"/>
                <a:gd name="T43" fmla="*/ 617 h 827"/>
                <a:gd name="T44" fmla="*/ 1666 w 1959"/>
                <a:gd name="T45" fmla="*/ 590 h 827"/>
                <a:gd name="T46" fmla="*/ 1558 w 1959"/>
                <a:gd name="T47" fmla="*/ 590 h 827"/>
                <a:gd name="T48" fmla="*/ 1417 w 1959"/>
                <a:gd name="T49" fmla="*/ 642 h 827"/>
                <a:gd name="T50" fmla="*/ 1331 w 1959"/>
                <a:gd name="T51" fmla="*/ 721 h 827"/>
                <a:gd name="T52" fmla="*/ 1312 w 1959"/>
                <a:gd name="T53" fmla="*/ 786 h 827"/>
                <a:gd name="T54" fmla="*/ 1276 w 1959"/>
                <a:gd name="T55" fmla="*/ 827 h 827"/>
                <a:gd name="T56" fmla="*/ 1135 w 1959"/>
                <a:gd name="T57" fmla="*/ 823 h 827"/>
                <a:gd name="T58" fmla="*/ 1129 w 1959"/>
                <a:gd name="T59" fmla="*/ 762 h 827"/>
                <a:gd name="T60" fmla="*/ 1082 w 1959"/>
                <a:gd name="T61" fmla="*/ 673 h 827"/>
                <a:gd name="T62" fmla="*/ 1065 w 1959"/>
                <a:gd name="T63" fmla="*/ 579 h 827"/>
                <a:gd name="T64" fmla="*/ 1077 w 1959"/>
                <a:gd name="T65" fmla="*/ 456 h 827"/>
                <a:gd name="T66" fmla="*/ 1060 w 1959"/>
                <a:gd name="T67" fmla="*/ 282 h 827"/>
                <a:gd name="T68" fmla="*/ 1048 w 1959"/>
                <a:gd name="T69" fmla="*/ 168 h 827"/>
                <a:gd name="T70" fmla="*/ 1013 w 1959"/>
                <a:gd name="T71" fmla="*/ 127 h 827"/>
                <a:gd name="T72" fmla="*/ 941 w 1959"/>
                <a:gd name="T73" fmla="*/ 86 h 827"/>
                <a:gd name="T74" fmla="*/ 866 w 1959"/>
                <a:gd name="T75" fmla="*/ 86 h 827"/>
                <a:gd name="T76" fmla="*/ 759 w 1959"/>
                <a:gd name="T77" fmla="*/ 127 h 827"/>
                <a:gd name="T78" fmla="*/ 617 w 1959"/>
                <a:gd name="T79" fmla="*/ 207 h 827"/>
                <a:gd name="T80" fmla="*/ 442 w 1959"/>
                <a:gd name="T81" fmla="*/ 309 h 827"/>
                <a:gd name="T82" fmla="*/ 266 w 1959"/>
                <a:gd name="T83" fmla="*/ 405 h 827"/>
                <a:gd name="T84" fmla="*/ 177 w 1959"/>
                <a:gd name="T85" fmla="*/ 436 h 827"/>
                <a:gd name="T86" fmla="*/ 72 w 1959"/>
                <a:gd name="T87" fmla="*/ 436 h 827"/>
                <a:gd name="T88" fmla="*/ 0 w 1959"/>
                <a:gd name="T89" fmla="*/ 391 h 827"/>
                <a:gd name="T90" fmla="*/ 6 w 1959"/>
                <a:gd name="T91" fmla="*/ 319 h 827"/>
                <a:gd name="T92" fmla="*/ 77 w 1959"/>
                <a:gd name="T93" fmla="*/ 282 h 827"/>
                <a:gd name="T94" fmla="*/ 158 w 1959"/>
                <a:gd name="T95" fmla="*/ 272 h 827"/>
                <a:gd name="T96" fmla="*/ 219 w 1959"/>
                <a:gd name="T97" fmla="*/ 261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59" h="827">
                  <a:moveTo>
                    <a:pt x="219" y="261"/>
                  </a:moveTo>
                  <a:lnTo>
                    <a:pt x="407" y="168"/>
                  </a:lnTo>
                  <a:lnTo>
                    <a:pt x="636" y="82"/>
                  </a:lnTo>
                  <a:lnTo>
                    <a:pt x="783" y="31"/>
                  </a:lnTo>
                  <a:lnTo>
                    <a:pt x="900" y="14"/>
                  </a:lnTo>
                  <a:lnTo>
                    <a:pt x="994" y="0"/>
                  </a:lnTo>
                  <a:lnTo>
                    <a:pt x="1077" y="21"/>
                  </a:lnTo>
                  <a:lnTo>
                    <a:pt x="1129" y="86"/>
                  </a:lnTo>
                  <a:lnTo>
                    <a:pt x="1165" y="261"/>
                  </a:lnTo>
                  <a:lnTo>
                    <a:pt x="1165" y="473"/>
                  </a:lnTo>
                  <a:lnTo>
                    <a:pt x="1165" y="610"/>
                  </a:lnTo>
                  <a:lnTo>
                    <a:pt x="1206" y="693"/>
                  </a:lnTo>
                  <a:lnTo>
                    <a:pt x="1289" y="680"/>
                  </a:lnTo>
                  <a:lnTo>
                    <a:pt x="1348" y="628"/>
                  </a:lnTo>
                  <a:lnTo>
                    <a:pt x="1464" y="569"/>
                  </a:lnTo>
                  <a:lnTo>
                    <a:pt x="1647" y="535"/>
                  </a:lnTo>
                  <a:lnTo>
                    <a:pt x="1771" y="535"/>
                  </a:lnTo>
                  <a:lnTo>
                    <a:pt x="1959" y="555"/>
                  </a:lnTo>
                  <a:lnTo>
                    <a:pt x="1948" y="596"/>
                  </a:lnTo>
                  <a:lnTo>
                    <a:pt x="1906" y="632"/>
                  </a:lnTo>
                  <a:lnTo>
                    <a:pt x="1842" y="639"/>
                  </a:lnTo>
                  <a:lnTo>
                    <a:pt x="1771" y="617"/>
                  </a:lnTo>
                  <a:lnTo>
                    <a:pt x="1666" y="590"/>
                  </a:lnTo>
                  <a:lnTo>
                    <a:pt x="1558" y="590"/>
                  </a:lnTo>
                  <a:lnTo>
                    <a:pt x="1417" y="642"/>
                  </a:lnTo>
                  <a:lnTo>
                    <a:pt x="1331" y="721"/>
                  </a:lnTo>
                  <a:lnTo>
                    <a:pt x="1312" y="786"/>
                  </a:lnTo>
                  <a:lnTo>
                    <a:pt x="1276" y="827"/>
                  </a:lnTo>
                  <a:lnTo>
                    <a:pt x="1135" y="823"/>
                  </a:lnTo>
                  <a:lnTo>
                    <a:pt x="1129" y="762"/>
                  </a:lnTo>
                  <a:lnTo>
                    <a:pt x="1082" y="673"/>
                  </a:lnTo>
                  <a:lnTo>
                    <a:pt x="1065" y="579"/>
                  </a:lnTo>
                  <a:lnTo>
                    <a:pt x="1077" y="456"/>
                  </a:lnTo>
                  <a:lnTo>
                    <a:pt x="1060" y="282"/>
                  </a:lnTo>
                  <a:lnTo>
                    <a:pt x="1048" y="168"/>
                  </a:lnTo>
                  <a:lnTo>
                    <a:pt x="1013" y="127"/>
                  </a:lnTo>
                  <a:lnTo>
                    <a:pt x="941" y="86"/>
                  </a:lnTo>
                  <a:lnTo>
                    <a:pt x="866" y="86"/>
                  </a:lnTo>
                  <a:lnTo>
                    <a:pt x="759" y="127"/>
                  </a:lnTo>
                  <a:lnTo>
                    <a:pt x="617" y="207"/>
                  </a:lnTo>
                  <a:lnTo>
                    <a:pt x="442" y="309"/>
                  </a:lnTo>
                  <a:lnTo>
                    <a:pt x="266" y="405"/>
                  </a:lnTo>
                  <a:lnTo>
                    <a:pt x="177" y="436"/>
                  </a:lnTo>
                  <a:lnTo>
                    <a:pt x="72" y="436"/>
                  </a:lnTo>
                  <a:lnTo>
                    <a:pt x="0" y="391"/>
                  </a:lnTo>
                  <a:lnTo>
                    <a:pt x="6" y="319"/>
                  </a:lnTo>
                  <a:lnTo>
                    <a:pt x="77" y="282"/>
                  </a:lnTo>
                  <a:lnTo>
                    <a:pt x="158" y="272"/>
                  </a:lnTo>
                  <a:lnTo>
                    <a:pt x="219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auto">
            <a:xfrm>
              <a:off x="1696" y="3392"/>
              <a:ext cx="670" cy="868"/>
            </a:xfrm>
            <a:custGeom>
              <a:avLst/>
              <a:gdLst>
                <a:gd name="T0" fmla="*/ 0 w 1340"/>
                <a:gd name="T1" fmla="*/ 73 h 868"/>
                <a:gd name="T2" fmla="*/ 41 w 1340"/>
                <a:gd name="T3" fmla="*/ 19 h 868"/>
                <a:gd name="T4" fmla="*/ 130 w 1340"/>
                <a:gd name="T5" fmla="*/ 0 h 868"/>
                <a:gd name="T6" fmla="*/ 252 w 1340"/>
                <a:gd name="T7" fmla="*/ 8 h 868"/>
                <a:gd name="T8" fmla="*/ 282 w 1340"/>
                <a:gd name="T9" fmla="*/ 60 h 868"/>
                <a:gd name="T10" fmla="*/ 235 w 1340"/>
                <a:gd name="T11" fmla="*/ 259 h 868"/>
                <a:gd name="T12" fmla="*/ 229 w 1340"/>
                <a:gd name="T13" fmla="*/ 411 h 868"/>
                <a:gd name="T14" fmla="*/ 218 w 1340"/>
                <a:gd name="T15" fmla="*/ 496 h 868"/>
                <a:gd name="T16" fmla="*/ 218 w 1340"/>
                <a:gd name="T17" fmla="*/ 513 h 868"/>
                <a:gd name="T18" fmla="*/ 246 w 1340"/>
                <a:gd name="T19" fmla="*/ 596 h 868"/>
                <a:gd name="T20" fmla="*/ 324 w 1340"/>
                <a:gd name="T21" fmla="*/ 610 h 868"/>
                <a:gd name="T22" fmla="*/ 423 w 1340"/>
                <a:gd name="T23" fmla="*/ 596 h 868"/>
                <a:gd name="T24" fmla="*/ 570 w 1340"/>
                <a:gd name="T25" fmla="*/ 549 h 868"/>
                <a:gd name="T26" fmla="*/ 728 w 1340"/>
                <a:gd name="T27" fmla="*/ 525 h 868"/>
                <a:gd name="T28" fmla="*/ 905 w 1340"/>
                <a:gd name="T29" fmla="*/ 506 h 868"/>
                <a:gd name="T30" fmla="*/ 1099 w 1340"/>
                <a:gd name="T31" fmla="*/ 493 h 868"/>
                <a:gd name="T32" fmla="*/ 1240 w 1340"/>
                <a:gd name="T33" fmla="*/ 493 h 868"/>
                <a:gd name="T34" fmla="*/ 1304 w 1340"/>
                <a:gd name="T35" fmla="*/ 503 h 868"/>
                <a:gd name="T36" fmla="*/ 1340 w 1340"/>
                <a:gd name="T37" fmla="*/ 528 h 868"/>
                <a:gd name="T38" fmla="*/ 1323 w 1340"/>
                <a:gd name="T39" fmla="*/ 566 h 868"/>
                <a:gd name="T40" fmla="*/ 1234 w 1340"/>
                <a:gd name="T41" fmla="*/ 596 h 868"/>
                <a:gd name="T42" fmla="*/ 1151 w 1340"/>
                <a:gd name="T43" fmla="*/ 641 h 868"/>
                <a:gd name="T44" fmla="*/ 1074 w 1340"/>
                <a:gd name="T45" fmla="*/ 703 h 868"/>
                <a:gd name="T46" fmla="*/ 1027 w 1340"/>
                <a:gd name="T47" fmla="*/ 755 h 868"/>
                <a:gd name="T48" fmla="*/ 988 w 1340"/>
                <a:gd name="T49" fmla="*/ 806 h 868"/>
                <a:gd name="T50" fmla="*/ 958 w 1340"/>
                <a:gd name="T51" fmla="*/ 868 h 868"/>
                <a:gd name="T52" fmla="*/ 916 w 1340"/>
                <a:gd name="T53" fmla="*/ 868 h 868"/>
                <a:gd name="T54" fmla="*/ 881 w 1340"/>
                <a:gd name="T55" fmla="*/ 844 h 868"/>
                <a:gd name="T56" fmla="*/ 869 w 1340"/>
                <a:gd name="T57" fmla="*/ 775 h 868"/>
                <a:gd name="T58" fmla="*/ 952 w 1340"/>
                <a:gd name="T59" fmla="*/ 714 h 868"/>
                <a:gd name="T60" fmla="*/ 1063 w 1340"/>
                <a:gd name="T61" fmla="*/ 641 h 868"/>
                <a:gd name="T62" fmla="*/ 1168 w 1340"/>
                <a:gd name="T63" fmla="*/ 586 h 868"/>
                <a:gd name="T64" fmla="*/ 1215 w 1340"/>
                <a:gd name="T65" fmla="*/ 569 h 868"/>
                <a:gd name="T66" fmla="*/ 1234 w 1340"/>
                <a:gd name="T67" fmla="*/ 545 h 868"/>
                <a:gd name="T68" fmla="*/ 1187 w 1340"/>
                <a:gd name="T69" fmla="*/ 528 h 868"/>
                <a:gd name="T70" fmla="*/ 1027 w 1340"/>
                <a:gd name="T71" fmla="*/ 528 h 868"/>
                <a:gd name="T72" fmla="*/ 828 w 1340"/>
                <a:gd name="T73" fmla="*/ 549 h 868"/>
                <a:gd name="T74" fmla="*/ 670 w 1340"/>
                <a:gd name="T75" fmla="*/ 579 h 868"/>
                <a:gd name="T76" fmla="*/ 499 w 1340"/>
                <a:gd name="T77" fmla="*/ 637 h 868"/>
                <a:gd name="T78" fmla="*/ 352 w 1340"/>
                <a:gd name="T79" fmla="*/ 678 h 868"/>
                <a:gd name="T80" fmla="*/ 194 w 1340"/>
                <a:gd name="T81" fmla="*/ 682 h 868"/>
                <a:gd name="T82" fmla="*/ 130 w 1340"/>
                <a:gd name="T83" fmla="*/ 668 h 868"/>
                <a:gd name="T84" fmla="*/ 94 w 1340"/>
                <a:gd name="T85" fmla="*/ 617 h 868"/>
                <a:gd name="T86" fmla="*/ 70 w 1340"/>
                <a:gd name="T87" fmla="*/ 545 h 868"/>
                <a:gd name="T88" fmla="*/ 58 w 1340"/>
                <a:gd name="T89" fmla="*/ 411 h 868"/>
                <a:gd name="T90" fmla="*/ 36 w 1340"/>
                <a:gd name="T91" fmla="*/ 172 h 868"/>
                <a:gd name="T92" fmla="*/ 0 w 1340"/>
                <a:gd name="T93" fmla="*/ 7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0" h="868">
                  <a:moveTo>
                    <a:pt x="0" y="73"/>
                  </a:moveTo>
                  <a:lnTo>
                    <a:pt x="41" y="19"/>
                  </a:lnTo>
                  <a:lnTo>
                    <a:pt x="130" y="0"/>
                  </a:lnTo>
                  <a:lnTo>
                    <a:pt x="252" y="8"/>
                  </a:lnTo>
                  <a:lnTo>
                    <a:pt x="282" y="60"/>
                  </a:lnTo>
                  <a:lnTo>
                    <a:pt x="235" y="259"/>
                  </a:lnTo>
                  <a:lnTo>
                    <a:pt x="229" y="411"/>
                  </a:lnTo>
                  <a:lnTo>
                    <a:pt x="218" y="496"/>
                  </a:lnTo>
                  <a:lnTo>
                    <a:pt x="218" y="513"/>
                  </a:lnTo>
                  <a:lnTo>
                    <a:pt x="246" y="596"/>
                  </a:lnTo>
                  <a:lnTo>
                    <a:pt x="324" y="610"/>
                  </a:lnTo>
                  <a:lnTo>
                    <a:pt x="423" y="596"/>
                  </a:lnTo>
                  <a:lnTo>
                    <a:pt x="570" y="549"/>
                  </a:lnTo>
                  <a:lnTo>
                    <a:pt x="728" y="525"/>
                  </a:lnTo>
                  <a:lnTo>
                    <a:pt x="905" y="506"/>
                  </a:lnTo>
                  <a:lnTo>
                    <a:pt x="1099" y="493"/>
                  </a:lnTo>
                  <a:lnTo>
                    <a:pt x="1240" y="493"/>
                  </a:lnTo>
                  <a:lnTo>
                    <a:pt x="1304" y="503"/>
                  </a:lnTo>
                  <a:lnTo>
                    <a:pt x="1340" y="528"/>
                  </a:lnTo>
                  <a:lnTo>
                    <a:pt x="1323" y="566"/>
                  </a:lnTo>
                  <a:lnTo>
                    <a:pt x="1234" y="596"/>
                  </a:lnTo>
                  <a:lnTo>
                    <a:pt x="1151" y="641"/>
                  </a:lnTo>
                  <a:lnTo>
                    <a:pt x="1074" y="703"/>
                  </a:lnTo>
                  <a:lnTo>
                    <a:pt x="1027" y="755"/>
                  </a:lnTo>
                  <a:lnTo>
                    <a:pt x="988" y="806"/>
                  </a:lnTo>
                  <a:lnTo>
                    <a:pt x="958" y="868"/>
                  </a:lnTo>
                  <a:lnTo>
                    <a:pt x="916" y="868"/>
                  </a:lnTo>
                  <a:lnTo>
                    <a:pt x="881" y="844"/>
                  </a:lnTo>
                  <a:lnTo>
                    <a:pt x="869" y="775"/>
                  </a:lnTo>
                  <a:lnTo>
                    <a:pt x="952" y="714"/>
                  </a:lnTo>
                  <a:lnTo>
                    <a:pt x="1063" y="641"/>
                  </a:lnTo>
                  <a:lnTo>
                    <a:pt x="1168" y="586"/>
                  </a:lnTo>
                  <a:lnTo>
                    <a:pt x="1215" y="569"/>
                  </a:lnTo>
                  <a:lnTo>
                    <a:pt x="1234" y="545"/>
                  </a:lnTo>
                  <a:lnTo>
                    <a:pt x="1187" y="528"/>
                  </a:lnTo>
                  <a:lnTo>
                    <a:pt x="1027" y="528"/>
                  </a:lnTo>
                  <a:lnTo>
                    <a:pt x="828" y="549"/>
                  </a:lnTo>
                  <a:lnTo>
                    <a:pt x="670" y="579"/>
                  </a:lnTo>
                  <a:lnTo>
                    <a:pt x="499" y="637"/>
                  </a:lnTo>
                  <a:lnTo>
                    <a:pt x="352" y="678"/>
                  </a:lnTo>
                  <a:lnTo>
                    <a:pt x="194" y="682"/>
                  </a:lnTo>
                  <a:lnTo>
                    <a:pt x="130" y="668"/>
                  </a:lnTo>
                  <a:lnTo>
                    <a:pt x="94" y="617"/>
                  </a:lnTo>
                  <a:lnTo>
                    <a:pt x="70" y="545"/>
                  </a:lnTo>
                  <a:lnTo>
                    <a:pt x="58" y="411"/>
                  </a:lnTo>
                  <a:lnTo>
                    <a:pt x="36" y="17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9DF-C79F-4EB7-9DA7-60BD7653D5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1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dictionaries don’t work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Word: </a:t>
            </a:r>
            <a:r>
              <a:rPr lang="en-US" i="1"/>
              <a:t>cease</a:t>
            </a:r>
            <a:endParaRPr lang="en-US"/>
          </a:p>
          <a:p>
            <a:pPr>
              <a:buFontTx/>
              <a:buNone/>
            </a:pPr>
            <a:r>
              <a:rPr lang="en-US"/>
              <a:t>Webster’s:  “To stop; come to an end; put a </a:t>
            </a:r>
          </a:p>
          <a:p>
            <a:pPr>
              <a:buFontTx/>
              <a:buNone/>
            </a:pPr>
            <a:r>
              <a:rPr lang="en-US"/>
              <a:t>	stop to.” </a:t>
            </a:r>
          </a:p>
          <a:p>
            <a:pPr>
              <a:buFontTx/>
              <a:buNone/>
            </a:pPr>
            <a:r>
              <a:rPr lang="en-US"/>
              <a:t>Teacher: “</a:t>
            </a:r>
            <a:r>
              <a:rPr lang="en-US" i="1"/>
              <a:t>Cease</a:t>
            </a:r>
            <a:r>
              <a:rPr lang="en-US"/>
              <a:t> means to stop.”</a:t>
            </a:r>
          </a:p>
          <a:p>
            <a:pPr>
              <a:buFontTx/>
              <a:buNone/>
            </a:pPr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Grade Student: “I put my hand up to </a:t>
            </a:r>
            <a:r>
              <a:rPr lang="en-US" i="1"/>
              <a:t>cease</a:t>
            </a:r>
            <a:r>
              <a:rPr lang="en-US"/>
              <a:t> a taxi.”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0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000000"/>
                </a:solidFill>
              </a:rPr>
              <a:t>	Use a dictionary to prepare yourself,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000000"/>
                </a:solidFill>
              </a:rPr>
              <a:t>but don’t use dictionary definitions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000000"/>
                </a:solidFill>
              </a:rPr>
              <a:t>with children. Instead use the dictionary to write your own </a:t>
            </a:r>
            <a:r>
              <a:rPr lang="en-US" i="1">
                <a:solidFill>
                  <a:srgbClr val="000000"/>
                </a:solidFill>
              </a:rPr>
              <a:t>student-friendly definition</a:t>
            </a:r>
            <a:r>
              <a:rPr lang="en-US">
                <a:solidFill>
                  <a:srgbClr val="000000"/>
                </a:solidFill>
              </a:rPr>
              <a:t>, which is what you will tell kids</a:t>
            </a:r>
            <a:r>
              <a:rPr lang="en-US" i="1">
                <a:solidFill>
                  <a:srgbClr val="000000"/>
                </a:solidFill>
              </a:rPr>
              <a:t>.</a:t>
            </a:r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a Student-Friendly Definition?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simple definition explaining the meaning of the word in everyday language</a:t>
            </a:r>
          </a:p>
          <a:p>
            <a:pPr>
              <a:lnSpc>
                <a:spcPct val="90000"/>
              </a:lnSpc>
            </a:pPr>
            <a:r>
              <a:rPr lang="en-US"/>
              <a:t>Teachers may use the dictionary to jumpstart their thinking on the word’s definition</a:t>
            </a:r>
          </a:p>
          <a:p>
            <a:pPr>
              <a:lnSpc>
                <a:spcPct val="90000"/>
              </a:lnSpc>
            </a:pPr>
            <a:r>
              <a:rPr lang="en-US"/>
              <a:t>Include </a:t>
            </a:r>
            <a:r>
              <a:rPr lang="en-US" i="1"/>
              <a:t>something, someone</a:t>
            </a:r>
            <a:r>
              <a:rPr lang="en-US"/>
              <a:t>, or </a:t>
            </a:r>
            <a:r>
              <a:rPr lang="en-US" i="1"/>
              <a:t>describes </a:t>
            </a:r>
            <a:r>
              <a:rPr lang="en-US"/>
              <a:t>in your explanation of the word</a:t>
            </a:r>
          </a:p>
          <a:p>
            <a:pPr>
              <a:lnSpc>
                <a:spcPct val="90000"/>
              </a:lnSpc>
            </a:pPr>
            <a:r>
              <a:rPr lang="en-US"/>
              <a:t>Focus on the central meaning rather than multiple meanings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248400" y="6248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Beck et al., 2002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Student-Friendly Definitions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36416"/>
        </p:xfrm>
        <a:graphic>
          <a:graphicData uri="http://schemas.openxmlformats.org/drawingml/2006/table">
            <a:tbl>
              <a:tblPr/>
              <a:tblGrid>
                <a:gridCol w="1676400"/>
                <a:gridCol w="3124200"/>
                <a:gridCol w="3429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Dictionary 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Student-Friendly 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contagious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 to be spread by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when you can catch something easily from another person who is sick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eavesdrop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Listening secretly to a conversation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when you are listening to what other people are saying without them knowing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forlorn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 of sadness and despair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someone who is very sad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096000" y="63246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Beck et al., 2002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2A8-2A47-41C3-ABE3-4351B651FC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4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It Out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Create student-friendly definitions for these</a:t>
            </a:r>
          </a:p>
          <a:p>
            <a:pPr>
              <a:buFontTx/>
              <a:buNone/>
            </a:pPr>
            <a:r>
              <a:rPr lang="en-US"/>
              <a:t>words….</a:t>
            </a:r>
          </a:p>
          <a:p>
            <a:r>
              <a:rPr lang="en-US"/>
              <a:t>habit</a:t>
            </a:r>
          </a:p>
          <a:p>
            <a:r>
              <a:rPr lang="en-US"/>
              <a:t>disaster</a:t>
            </a:r>
          </a:p>
          <a:p>
            <a:r>
              <a:rPr lang="en-US"/>
              <a:t>reluctant</a:t>
            </a:r>
          </a:p>
          <a:p>
            <a:r>
              <a:rPr lang="en-US"/>
              <a:t>frigid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9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discuss the importance of vocabulary knowledge</a:t>
            </a:r>
          </a:p>
          <a:p>
            <a:r>
              <a:rPr lang="en-US" dirty="0" smtClean="0"/>
              <a:t>To gain knowledge of Tier II words</a:t>
            </a:r>
            <a:endParaRPr lang="en-US" dirty="0"/>
          </a:p>
          <a:p>
            <a:r>
              <a:rPr lang="en-US" dirty="0"/>
              <a:t>To practice selecting Tier II words</a:t>
            </a:r>
          </a:p>
          <a:p>
            <a:r>
              <a:rPr lang="en-US" dirty="0"/>
              <a:t>To practice writing student-friendly definitions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2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Words to Teach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Choose Tier 2 words that…</a:t>
            </a:r>
          </a:p>
          <a:p>
            <a:r>
              <a:rPr lang="en-US"/>
              <a:t>Can be connected to what students know</a:t>
            </a:r>
          </a:p>
          <a:p>
            <a:r>
              <a:rPr lang="en-US"/>
              <a:t>Can be explained in student-friendly terms</a:t>
            </a:r>
          </a:p>
          <a:p>
            <a:r>
              <a:rPr lang="en-US"/>
              <a:t>Will be useful and interesting to students</a:t>
            </a:r>
          </a:p>
          <a:p>
            <a:r>
              <a:rPr lang="en-US"/>
              <a:t>Are likely to be used by students in writing and speaking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9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But there’s so many Tier Two words!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So remember:</a:t>
            </a:r>
          </a:p>
          <a:p>
            <a:r>
              <a:rPr lang="en-US" dirty="0" smtClean="0"/>
              <a:t>Students’ Connection</a:t>
            </a:r>
          </a:p>
          <a:p>
            <a:r>
              <a:rPr lang="en-US" dirty="0" smtClean="0"/>
              <a:t>Student-Friendly Terms</a:t>
            </a:r>
          </a:p>
          <a:p>
            <a:r>
              <a:rPr lang="en-US" dirty="0" smtClean="0"/>
              <a:t>Students will find it useful and interesting</a:t>
            </a:r>
          </a:p>
          <a:p>
            <a:r>
              <a:rPr lang="en-US" dirty="0" smtClean="0"/>
              <a:t>Students will use in writing and speaking</a:t>
            </a:r>
          </a:p>
          <a:p>
            <a:r>
              <a:rPr lang="en-US" dirty="0" smtClean="0"/>
              <a:t>Pick a few 2-5 from each book’s lesson but book can be utilized numerous times and in various ways.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9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if there are no Tier Two words?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associate a Tier Two word to the idea of a text, even if the word isn’t explicitly used in the text.</a:t>
            </a:r>
          </a:p>
          <a:p>
            <a:r>
              <a:rPr lang="en-US"/>
              <a:t>For example, in the book </a:t>
            </a:r>
            <a:r>
              <a:rPr lang="en-US" i="1"/>
              <a:t>Ms. Nelson is Missing</a:t>
            </a:r>
            <a:r>
              <a:rPr lang="en-US"/>
              <a:t>, you could teach the word </a:t>
            </a:r>
            <a:r>
              <a:rPr lang="en-US" i="1"/>
              <a:t>cunning</a:t>
            </a:r>
            <a:r>
              <a:rPr lang="en-US"/>
              <a:t>. It’s not directly in the book, but the idea is there!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B2D3-6A2C-4D78-9A43-66DDB6B1AEEB}" type="slidenum">
              <a:rPr lang="en-US"/>
              <a:pPr/>
              <a:t>23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try it out…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the text </a:t>
            </a:r>
            <a:r>
              <a:rPr lang="en-US" i="1"/>
              <a:t>The Tailor</a:t>
            </a:r>
            <a:r>
              <a:rPr lang="en-US"/>
              <a:t> (appropriate for K-3), think through the following…</a:t>
            </a:r>
          </a:p>
          <a:p>
            <a:r>
              <a:rPr lang="en-US"/>
              <a:t>Which Tier 2 words did you select?</a:t>
            </a:r>
          </a:p>
          <a:p>
            <a:r>
              <a:rPr lang="en-US"/>
              <a:t>Try to come up with two other words that are not in the story, but that describe some aspect of the story. </a:t>
            </a:r>
          </a:p>
          <a:p>
            <a:r>
              <a:rPr lang="en-US"/>
              <a:t>Give student-friendly definitions for your words.</a:t>
            </a:r>
          </a:p>
        </p:txBody>
      </p:sp>
    </p:spTree>
    <p:extLst>
      <p:ext uri="{BB962C8B-B14F-4D97-AF65-F5344CB8AC3E}">
        <p14:creationId xmlns:p14="http://schemas.microsoft.com/office/powerpoint/2010/main" xmlns="" val="23996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5035"/>
            <a:ext cx="8229600" cy="239315"/>
          </a:xfrm>
        </p:spPr>
        <p:txBody>
          <a:bodyPr>
            <a:normAutofit fontScale="90000"/>
          </a:bodyPr>
          <a:lstStyle/>
          <a:p>
            <a:r>
              <a:rPr lang="en-US" sz="2800"/>
              <a:t>Vocabulary Try It Out!</a:t>
            </a:r>
          </a:p>
        </p:txBody>
      </p:sp>
      <p:graphicFrame>
        <p:nvGraphicFramePr>
          <p:cNvPr id="3088" name="Group 16"/>
          <p:cNvGraphicFramePr>
            <a:graphicFrameLocks noGrp="1"/>
          </p:cNvGraphicFramePr>
          <p:nvPr>
            <p:ph idx="1"/>
          </p:nvPr>
        </p:nvGraphicFramePr>
        <p:xfrm>
          <a:off x="406400" y="800100"/>
          <a:ext cx="8229600" cy="5657852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all the Tier 2 words in your text below.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Narrow that list down to 3-5 words you’d teach.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student-friendly definitions for those 3-5 words.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Challenge: Come up with a Tier Two word that is not explicitly stated in the text, but is suggested.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369300" cy="26765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9" charset="-128"/>
              </a:rPr>
              <a:t>TRIED AND TRUE ACTIVITIES -VOCABULARY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Four square </a:t>
            </a:r>
          </a:p>
        </p:txBody>
      </p:sp>
      <p:graphicFrame>
        <p:nvGraphicFramePr>
          <p:cNvPr id="19470" name="Group 14"/>
          <p:cNvGraphicFramePr>
            <a:graphicFrameLocks noGrp="1"/>
          </p:cNvGraphicFramePr>
          <p:nvPr>
            <p:ph type="tbl" idx="1"/>
          </p:nvPr>
        </p:nvGraphicFramePr>
        <p:xfrm>
          <a:off x="609600" y="1904999"/>
          <a:ext cx="8345488" cy="4227514"/>
        </p:xfrm>
        <a:graphic>
          <a:graphicData uri="http://schemas.openxmlformats.org/drawingml/2006/table">
            <a:tbl>
              <a:tblPr/>
              <a:tblGrid>
                <a:gridCol w="4172744"/>
                <a:gridCol w="4172744"/>
              </a:tblGrid>
              <a:tr h="21137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Drawing (varies)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  - personal connection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  - synonym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37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Meaning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Example (varies)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  - sentence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  <a:ea typeface="ＭＳ Ｐゴシック" pitchFamily="-109" charset="-128"/>
                        </a:rPr>
                        <a:t>  - antonym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Webbing</a:t>
            </a:r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>
            <a:off x="3200400" y="30480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V="1">
            <a:off x="5181600" y="2800350"/>
            <a:ext cx="121920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24384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2362200" y="5105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WordArt 9"/>
          <p:cNvSpPr>
            <a:spLocks noChangeArrowheads="1" noChangeShapeType="1" noTextEdit="1"/>
          </p:cNvSpPr>
          <p:nvPr/>
        </p:nvSpPr>
        <p:spPr bwMode="auto">
          <a:xfrm rot="2014233">
            <a:off x="2362200" y="2895600"/>
            <a:ext cx="10287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11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elvetica"/>
                <a:cs typeface="Helvetica"/>
              </a:rPr>
              <a:t>eight legs</a:t>
            </a:r>
          </a:p>
        </p:txBody>
      </p:sp>
      <p:sp>
        <p:nvSpPr>
          <p:cNvPr id="15368" name="WordArt 11"/>
          <p:cNvSpPr>
            <a:spLocks noChangeArrowheads="1" noChangeShapeType="1" noTextEdit="1"/>
          </p:cNvSpPr>
          <p:nvPr/>
        </p:nvSpPr>
        <p:spPr bwMode="auto">
          <a:xfrm rot="-1794445">
            <a:off x="5029200" y="3048000"/>
            <a:ext cx="10287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11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elvetica"/>
                <a:cs typeface="Helvetica"/>
              </a:rPr>
              <a:t>spider</a:t>
            </a:r>
          </a:p>
        </p:txBody>
      </p:sp>
      <p:sp>
        <p:nvSpPr>
          <p:cNvPr id="15369" name="WordArt 12"/>
          <p:cNvSpPr>
            <a:spLocks noChangeArrowheads="1" noChangeShapeType="1" noTextEdit="1"/>
          </p:cNvSpPr>
          <p:nvPr/>
        </p:nvSpPr>
        <p:spPr bwMode="auto">
          <a:xfrm rot="-1719862">
            <a:off x="1998663" y="5330825"/>
            <a:ext cx="13335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11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elvetica"/>
                <a:cs typeface="Helvetica"/>
              </a:rPr>
              <a:t>lives in the southwest</a:t>
            </a:r>
          </a:p>
        </p:txBody>
      </p:sp>
      <p:sp>
        <p:nvSpPr>
          <p:cNvPr id="15370" name="WordArt 13"/>
          <p:cNvSpPr>
            <a:spLocks noChangeArrowheads="1" noChangeShapeType="1" noTextEdit="1"/>
          </p:cNvSpPr>
          <p:nvPr/>
        </p:nvSpPr>
        <p:spPr bwMode="auto">
          <a:xfrm rot="65632">
            <a:off x="3733800" y="3962400"/>
            <a:ext cx="10287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11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elvetica"/>
                <a:cs typeface="Helvetica"/>
              </a:rPr>
              <a:t>tarantula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66800" y="287338"/>
            <a:ext cx="3975576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endParaRPr lang="en-US" sz="320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320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A vocabulary development tool.</a:t>
            </a:r>
          </a:p>
          <a:p>
            <a:endParaRPr lang="en-US" sz="320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In contrast with a straight definition, </a:t>
            </a:r>
          </a:p>
          <a:p>
            <a:r>
              <a:rPr lang="en-US" sz="32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the model helps to develop a better</a:t>
            </a:r>
          </a:p>
          <a:p>
            <a:r>
              <a:rPr lang="en-US" sz="32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understanding of complex concepts </a:t>
            </a:r>
          </a:p>
          <a:p>
            <a:r>
              <a:rPr lang="en-US" sz="320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by having students identify </a:t>
            </a:r>
          </a:p>
          <a:p>
            <a:r>
              <a:rPr lang="en-US" sz="3200" i="1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not just what something is, </a:t>
            </a:r>
          </a:p>
          <a:p>
            <a:r>
              <a:rPr lang="en-US" sz="3200" i="1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but what something is not. 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1427163" y="685800"/>
            <a:ext cx="7412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FRAYER MODEL</a:t>
            </a:r>
          </a:p>
          <a:p>
            <a:pPr algn="ctr"/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center</a:t>
            </a:r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of the diagram shows the </a:t>
            </a:r>
            <a:r>
              <a:rPr lang="en-US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concept being defined</a:t>
            </a:r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while the </a:t>
            </a:r>
            <a:r>
              <a:rPr lang="en-US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quadrants</a:t>
            </a:r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around the concept are used for providing the </a:t>
            </a:r>
            <a:r>
              <a:rPr lang="en-US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details. </a:t>
            </a:r>
          </a:p>
          <a:p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Words that work well with the Frayer Model include quadrilaterals, insects and democracies. </a:t>
            </a:r>
          </a:p>
          <a:p>
            <a:r>
              <a:rPr lang="en-US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Included two variations of the model that I have seen used in school settings.                  </a:t>
            </a:r>
            <a:endParaRPr lang="en-US" i="1" smtClean="0">
              <a:ea typeface="Calibri" pitchFamily="34" charset="0"/>
              <a:cs typeface="Times New Roman" pitchFamily="18" charset="0"/>
            </a:endParaRPr>
          </a:p>
          <a:p>
            <a:endParaRPr lang="en-US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Resource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062287" y="1600994"/>
            <a:ext cx="3019425" cy="4524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7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ossorio-math.wikispaces.com/file/view/frayer_model_form.JPG/84131321/frayer_model_fo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696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pc.maricopa.edu/ctlt/titleV/Math/General/RDGandMATH/FRayer_2010-09-06_12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356475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685800"/>
            <a:ext cx="7924799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Concept of definition map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913563" y="2895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913563" y="3657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913563" y="4419600"/>
            <a:ext cx="16002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8467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0941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0367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274763" y="3810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789363" y="27432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41763" y="2667000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arachnid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989763" y="2819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eight legs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065963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spins webs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913563" y="43434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two body parts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189163" y="563880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tarantula	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017963" y="563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black widow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999163" y="5638800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trapdoor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427163" y="3733800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insect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560763" y="3733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551363" y="3124200"/>
            <a:ext cx="0" cy="6096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951163" y="4572000"/>
            <a:ext cx="106680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551363" y="4648200"/>
            <a:ext cx="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5313363" y="4495800"/>
            <a:ext cx="1371600" cy="11430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5389563" y="3124200"/>
            <a:ext cx="1524000" cy="7921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5541963" y="3810000"/>
            <a:ext cx="1371600" cy="3349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541963" y="4267200"/>
            <a:ext cx="1447800" cy="274638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874963" y="3962400"/>
            <a:ext cx="762000" cy="1524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761163" y="2209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like?</a:t>
            </a:r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3636963" y="6172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are examples?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1122363" y="31242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not?</a:t>
            </a: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3484563" y="2133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What group is it?</a:t>
            </a: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4094163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spider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363" y="609600"/>
            <a:ext cx="77930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Concept of definition map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065963" y="2895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7065963" y="3657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7065963" y="4419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9991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2465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1891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427163" y="3810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941763" y="27432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3" name="Oval 19"/>
          <p:cNvSpPr>
            <a:spLocks noChangeArrowheads="1"/>
          </p:cNvSpPr>
          <p:nvPr/>
        </p:nvSpPr>
        <p:spPr bwMode="auto">
          <a:xfrm>
            <a:off x="3713163" y="3733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4" name="Line 20"/>
          <p:cNvSpPr>
            <a:spLocks noChangeShapeType="1"/>
          </p:cNvSpPr>
          <p:nvPr/>
        </p:nvSpPr>
        <p:spPr bwMode="auto">
          <a:xfrm>
            <a:off x="4703763" y="3124200"/>
            <a:ext cx="0" cy="6096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21"/>
          <p:cNvSpPr>
            <a:spLocks noChangeShapeType="1"/>
          </p:cNvSpPr>
          <p:nvPr/>
        </p:nvSpPr>
        <p:spPr bwMode="auto">
          <a:xfrm flipH="1">
            <a:off x="3103563" y="4572000"/>
            <a:ext cx="106680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2"/>
          <p:cNvSpPr>
            <a:spLocks noChangeShapeType="1"/>
          </p:cNvSpPr>
          <p:nvPr/>
        </p:nvSpPr>
        <p:spPr bwMode="auto">
          <a:xfrm>
            <a:off x="4703763" y="4648200"/>
            <a:ext cx="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23"/>
          <p:cNvSpPr>
            <a:spLocks noChangeShapeType="1"/>
          </p:cNvSpPr>
          <p:nvPr/>
        </p:nvSpPr>
        <p:spPr bwMode="auto">
          <a:xfrm>
            <a:off x="5465763" y="4495800"/>
            <a:ext cx="1371600" cy="11430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24"/>
          <p:cNvSpPr>
            <a:spLocks noChangeShapeType="1"/>
          </p:cNvSpPr>
          <p:nvPr/>
        </p:nvSpPr>
        <p:spPr bwMode="auto">
          <a:xfrm flipV="1">
            <a:off x="5541963" y="3124200"/>
            <a:ext cx="1524000" cy="7921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5694363" y="3810000"/>
            <a:ext cx="1371600" cy="3349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5694363" y="4267200"/>
            <a:ext cx="1447800" cy="274638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7"/>
          <p:cNvSpPr>
            <a:spLocks noChangeShapeType="1"/>
          </p:cNvSpPr>
          <p:nvPr/>
        </p:nvSpPr>
        <p:spPr bwMode="auto">
          <a:xfrm>
            <a:off x="3027363" y="3962400"/>
            <a:ext cx="762000" cy="1524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8"/>
          <p:cNvSpPr txBox="1">
            <a:spLocks noChangeArrowheads="1"/>
          </p:cNvSpPr>
          <p:nvPr/>
        </p:nvSpPr>
        <p:spPr bwMode="auto">
          <a:xfrm>
            <a:off x="6913563" y="2209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like?</a:t>
            </a:r>
          </a:p>
        </p:txBody>
      </p:sp>
      <p:sp>
        <p:nvSpPr>
          <p:cNvPr id="18453" name="Text Box 29"/>
          <p:cNvSpPr txBox="1">
            <a:spLocks noChangeArrowheads="1"/>
          </p:cNvSpPr>
          <p:nvPr/>
        </p:nvSpPr>
        <p:spPr bwMode="auto">
          <a:xfrm>
            <a:off x="3789363" y="6172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are examples?</a:t>
            </a:r>
          </a:p>
        </p:txBody>
      </p:sp>
      <p:sp>
        <p:nvSpPr>
          <p:cNvPr id="18454" name="Text Box 30"/>
          <p:cNvSpPr txBox="1">
            <a:spLocks noChangeArrowheads="1"/>
          </p:cNvSpPr>
          <p:nvPr/>
        </p:nvSpPr>
        <p:spPr bwMode="auto">
          <a:xfrm>
            <a:off x="1274763" y="31242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not?</a:t>
            </a:r>
          </a:p>
        </p:txBody>
      </p:sp>
      <p:sp>
        <p:nvSpPr>
          <p:cNvPr id="18455" name="Text Box 31"/>
          <p:cNvSpPr txBox="1">
            <a:spLocks noChangeArrowheads="1"/>
          </p:cNvSpPr>
          <p:nvPr/>
        </p:nvSpPr>
        <p:spPr bwMode="auto">
          <a:xfrm>
            <a:off x="3636963" y="2133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group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64928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9" charset="-128"/>
              </a:rPr>
              <a:t>Concept of Definition Map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9" charset="-128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9" charset="-128"/>
              </a:rPr>
              <a:t>Words for the center circle…</a:t>
            </a:r>
          </a:p>
        </p:txBody>
      </p:sp>
      <p:sp>
        <p:nvSpPr>
          <p:cNvPr id="17411" name="Subtitle 6"/>
          <p:cNvSpPr>
            <a:spLocks noGrp="1"/>
          </p:cNvSpPr>
          <p:nvPr>
            <p:ph type="subTitle" idx="1"/>
          </p:nvPr>
        </p:nvSpPr>
        <p:spPr>
          <a:xfrm>
            <a:off x="1447801" y="2133600"/>
            <a:ext cx="6629400" cy="37893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Democracy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Mammal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Parallelogram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Desert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Island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Dictatorship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Novel (literature)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University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Tree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320E04"/>
                </a:solidFill>
              </a:rPr>
              <a:t>Grocery store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sz="2400" dirty="0" smtClean="0">
              <a:solidFill>
                <a:srgbClr val="320E04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sz="2400" dirty="0" smtClean="0">
              <a:solidFill>
                <a:srgbClr val="320E04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sz="2400" dirty="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363" y="609600"/>
            <a:ext cx="77930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Concept of definition map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065963" y="2895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7065963" y="3657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7065963" y="44196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9991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2465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189163" y="5715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427163" y="3810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941763" y="27432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3" name="Oval 19"/>
          <p:cNvSpPr>
            <a:spLocks noChangeArrowheads="1"/>
          </p:cNvSpPr>
          <p:nvPr/>
        </p:nvSpPr>
        <p:spPr bwMode="auto">
          <a:xfrm>
            <a:off x="3713163" y="3733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4" name="Line 20"/>
          <p:cNvSpPr>
            <a:spLocks noChangeShapeType="1"/>
          </p:cNvSpPr>
          <p:nvPr/>
        </p:nvSpPr>
        <p:spPr bwMode="auto">
          <a:xfrm>
            <a:off x="4703763" y="3124200"/>
            <a:ext cx="0" cy="6096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21"/>
          <p:cNvSpPr>
            <a:spLocks noChangeShapeType="1"/>
          </p:cNvSpPr>
          <p:nvPr/>
        </p:nvSpPr>
        <p:spPr bwMode="auto">
          <a:xfrm flipH="1">
            <a:off x="3103563" y="4572000"/>
            <a:ext cx="106680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2"/>
          <p:cNvSpPr>
            <a:spLocks noChangeShapeType="1"/>
          </p:cNvSpPr>
          <p:nvPr/>
        </p:nvSpPr>
        <p:spPr bwMode="auto">
          <a:xfrm>
            <a:off x="4703763" y="4648200"/>
            <a:ext cx="0" cy="10668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23"/>
          <p:cNvSpPr>
            <a:spLocks noChangeShapeType="1"/>
          </p:cNvSpPr>
          <p:nvPr/>
        </p:nvSpPr>
        <p:spPr bwMode="auto">
          <a:xfrm>
            <a:off x="5465763" y="4495800"/>
            <a:ext cx="1371600" cy="11430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24"/>
          <p:cNvSpPr>
            <a:spLocks noChangeShapeType="1"/>
          </p:cNvSpPr>
          <p:nvPr/>
        </p:nvSpPr>
        <p:spPr bwMode="auto">
          <a:xfrm flipV="1">
            <a:off x="5541963" y="3124200"/>
            <a:ext cx="1524000" cy="7921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5694363" y="3810000"/>
            <a:ext cx="1371600" cy="334963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5694363" y="4267200"/>
            <a:ext cx="1447800" cy="274638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7"/>
          <p:cNvSpPr>
            <a:spLocks noChangeShapeType="1"/>
          </p:cNvSpPr>
          <p:nvPr/>
        </p:nvSpPr>
        <p:spPr bwMode="auto">
          <a:xfrm>
            <a:off x="3027363" y="3962400"/>
            <a:ext cx="762000" cy="152400"/>
          </a:xfrm>
          <a:prstGeom prst="line">
            <a:avLst/>
          </a:prstGeom>
          <a:noFill/>
          <a:ln w="11684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8"/>
          <p:cNvSpPr txBox="1">
            <a:spLocks noChangeArrowheads="1"/>
          </p:cNvSpPr>
          <p:nvPr/>
        </p:nvSpPr>
        <p:spPr bwMode="auto">
          <a:xfrm>
            <a:off x="6913563" y="2209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like?</a:t>
            </a:r>
          </a:p>
        </p:txBody>
      </p:sp>
      <p:sp>
        <p:nvSpPr>
          <p:cNvPr id="18453" name="Text Box 29"/>
          <p:cNvSpPr txBox="1">
            <a:spLocks noChangeArrowheads="1"/>
          </p:cNvSpPr>
          <p:nvPr/>
        </p:nvSpPr>
        <p:spPr bwMode="auto">
          <a:xfrm>
            <a:off x="3789363" y="6172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are examples?</a:t>
            </a:r>
          </a:p>
        </p:txBody>
      </p:sp>
      <p:sp>
        <p:nvSpPr>
          <p:cNvPr id="18454" name="Text Box 30"/>
          <p:cNvSpPr txBox="1">
            <a:spLocks noChangeArrowheads="1"/>
          </p:cNvSpPr>
          <p:nvPr/>
        </p:nvSpPr>
        <p:spPr bwMode="auto">
          <a:xfrm>
            <a:off x="1274763" y="31242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is it not?</a:t>
            </a:r>
          </a:p>
        </p:txBody>
      </p:sp>
      <p:sp>
        <p:nvSpPr>
          <p:cNvPr id="18455" name="Text Box 31"/>
          <p:cNvSpPr txBox="1">
            <a:spLocks noChangeArrowheads="1"/>
          </p:cNvSpPr>
          <p:nvPr/>
        </p:nvSpPr>
        <p:spPr bwMode="auto">
          <a:xfrm>
            <a:off x="3636963" y="2133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What group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Semantic continuum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990600" y="4114800"/>
            <a:ext cx="701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619500" y="454025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Helvetica" pitchFamily="34" charset="0"/>
              </a:rPr>
              <a:t>Room </a:t>
            </a:r>
          </a:p>
          <a:p>
            <a:pPr algn="ctr" eaLnBrk="0" hangingPunct="0"/>
            <a:r>
              <a:rPr lang="en-US" sz="1800">
                <a:latin typeface="Helvetica" pitchFamily="34" charset="0"/>
              </a:rPr>
              <a:t>temperature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943600" y="4129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Helvetica" pitchFamily="34" charset="0"/>
              </a:rPr>
              <a:t>Hotter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0" y="4052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Helvetica" pitchFamily="34" charset="0"/>
              </a:rPr>
              <a:t>Colder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495800" y="3962400"/>
            <a:ext cx="0" cy="381000"/>
          </a:xfrm>
          <a:prstGeom prst="line">
            <a:avLst/>
          </a:prstGeom>
          <a:noFill/>
          <a:ln w="60325">
            <a:solidFill>
              <a:srgbClr val="4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Box 24"/>
          <p:cNvSpPr txBox="1">
            <a:spLocks noChangeArrowheads="1"/>
          </p:cNvSpPr>
          <p:nvPr/>
        </p:nvSpPr>
        <p:spPr bwMode="auto">
          <a:xfrm rot="-2741977">
            <a:off x="4999037" y="3230563"/>
            <a:ext cx="1082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hot</a:t>
            </a:r>
          </a:p>
        </p:txBody>
      </p:sp>
      <p:sp>
        <p:nvSpPr>
          <p:cNvPr id="19465" name="TextBox 25"/>
          <p:cNvSpPr txBox="1">
            <a:spLocks noChangeArrowheads="1"/>
          </p:cNvSpPr>
          <p:nvPr/>
        </p:nvSpPr>
        <p:spPr bwMode="auto">
          <a:xfrm rot="-2741977">
            <a:off x="6846094" y="2809082"/>
            <a:ext cx="2262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scorching</a:t>
            </a:r>
          </a:p>
        </p:txBody>
      </p:sp>
      <p:sp>
        <p:nvSpPr>
          <p:cNvPr id="19466" name="TextBox 26"/>
          <p:cNvSpPr txBox="1">
            <a:spLocks noChangeArrowheads="1"/>
          </p:cNvSpPr>
          <p:nvPr/>
        </p:nvSpPr>
        <p:spPr bwMode="auto">
          <a:xfrm rot="-2741977">
            <a:off x="1243806" y="3040857"/>
            <a:ext cx="172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frigid</a:t>
            </a:r>
          </a:p>
        </p:txBody>
      </p:sp>
      <p:sp>
        <p:nvSpPr>
          <p:cNvPr id="19467" name="TextBox 27"/>
          <p:cNvSpPr txBox="1">
            <a:spLocks noChangeArrowheads="1"/>
          </p:cNvSpPr>
          <p:nvPr/>
        </p:nvSpPr>
        <p:spPr bwMode="auto">
          <a:xfrm rot="-2741977">
            <a:off x="5909469" y="3040857"/>
            <a:ext cx="1614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sizzling</a:t>
            </a:r>
          </a:p>
        </p:txBody>
      </p:sp>
      <p:sp>
        <p:nvSpPr>
          <p:cNvPr id="19468" name="TextBox 28"/>
          <p:cNvSpPr txBox="1">
            <a:spLocks noChangeArrowheads="1"/>
          </p:cNvSpPr>
          <p:nvPr/>
        </p:nvSpPr>
        <p:spPr bwMode="auto">
          <a:xfrm rot="-2741977">
            <a:off x="2370931" y="3002757"/>
            <a:ext cx="1836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freezing</a:t>
            </a:r>
          </a:p>
        </p:txBody>
      </p:sp>
      <p:sp>
        <p:nvSpPr>
          <p:cNvPr id="19469" name="TextBox 29"/>
          <p:cNvSpPr txBox="1">
            <a:spLocks noChangeArrowheads="1"/>
          </p:cNvSpPr>
          <p:nvPr/>
        </p:nvSpPr>
        <p:spPr bwMode="auto">
          <a:xfrm rot="-2741977">
            <a:off x="3551237" y="3271838"/>
            <a:ext cx="1082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cold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Semantic continuum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990600" y="4114800"/>
            <a:ext cx="701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19500" y="454025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Helvetica" pitchFamily="34" charset="0"/>
              </a:rPr>
              <a:t>Midpoint Word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495800" y="3962400"/>
            <a:ext cx="0" cy="381000"/>
          </a:xfrm>
          <a:prstGeom prst="line">
            <a:avLst/>
          </a:prstGeom>
          <a:noFill/>
          <a:ln w="60325">
            <a:solidFill>
              <a:srgbClr val="4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9" charset="-128"/>
              </a:rPr>
              <a:t>You try…Your midpoint word is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Say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Think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Want (verb)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Like (verb)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Nice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Interesting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Intelligent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Happy 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Walk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400" smtClean="0"/>
              <a:t>Pretty</a:t>
            </a:r>
          </a:p>
          <a:p>
            <a:pPr marL="596900" indent="-514350">
              <a:buFont typeface="Wingdings 2" pitchFamily="18" charset="2"/>
              <a:buNone/>
            </a:pPr>
            <a:r>
              <a:rPr lang="en-US" smtClean="0"/>
              <a:t>                       </a:t>
            </a:r>
          </a:p>
          <a:p>
            <a:pPr marL="596900" indent="-514350">
              <a:buFont typeface="Gill Sans MT" pitchFamily="34" charset="0"/>
              <a:buAutoNum type="arabicPeriod"/>
            </a:pPr>
            <a:endParaRPr lang="en-US" smtClean="0"/>
          </a:p>
          <a:p>
            <a:pPr marL="596900" indent="-514350">
              <a:buFont typeface="Gill Sans MT" pitchFamily="34" charset="0"/>
              <a:buAutoNum type="arabicPeriod"/>
            </a:pPr>
            <a:endParaRPr lang="en-US" smtClean="0"/>
          </a:p>
          <a:p>
            <a:pPr marL="596900" indent="-514350">
              <a:buFont typeface="Gill Sans MT" pitchFamily="34" charset="0"/>
              <a:buAutoNum type="arabicPeriod"/>
            </a:pPr>
            <a:endParaRPr lang="en-US" smtClean="0"/>
          </a:p>
          <a:p>
            <a:pPr marL="596900" indent="-514350">
              <a:buFont typeface="Gill Sans MT" pitchFamily="34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Semantic continuum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990600" y="4114800"/>
            <a:ext cx="701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19500" y="454025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Helvetica" pitchFamily="34" charset="0"/>
              </a:rPr>
              <a:t>Midpoint Word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495800" y="3962400"/>
            <a:ext cx="0" cy="381000"/>
          </a:xfrm>
          <a:prstGeom prst="line">
            <a:avLst/>
          </a:prstGeom>
          <a:noFill/>
          <a:ln w="60325">
            <a:solidFill>
              <a:srgbClr val="4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Vocabulary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81275" cy="4525963"/>
          </a:xfrm>
        </p:spPr>
        <p:txBody>
          <a:bodyPr/>
          <a:lstStyle/>
          <a:p>
            <a:r>
              <a:rPr lang="en-US" sz="2800" b="1"/>
              <a:t>Listening</a:t>
            </a:r>
            <a:endParaRPr lang="en-US" sz="2800"/>
          </a:p>
          <a:p>
            <a:pPr>
              <a:spcBef>
                <a:spcPct val="0"/>
              </a:spcBef>
              <a:buFontTx/>
              <a:buNone/>
            </a:pPr>
            <a:endParaRPr lang="en-US" sz="2800"/>
          </a:p>
          <a:p>
            <a:r>
              <a:rPr lang="en-US" sz="2800" b="1"/>
              <a:t>Speaking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/>
          </a:p>
          <a:p>
            <a:r>
              <a:rPr lang="en-US" sz="2800" b="1"/>
              <a:t>Reading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/>
          </a:p>
          <a:p>
            <a:r>
              <a:rPr lang="en-US" sz="2800" b="1"/>
              <a:t>Writing</a:t>
            </a:r>
            <a:endParaRPr lang="en-US" sz="28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22860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u="sng">
                <a:solidFill>
                  <a:srgbClr val="4F0374"/>
                </a:solidFill>
              </a:rPr>
              <a:t>RECEPTIVE</a:t>
            </a:r>
            <a:r>
              <a:rPr lang="en-US" sz="3200" b="1">
                <a:solidFill>
                  <a:srgbClr val="4F0374"/>
                </a:solidFill>
              </a:rPr>
              <a:t> vocabulary</a:t>
            </a:r>
            <a:endParaRPr lang="en-US" sz="2800">
              <a:solidFill>
                <a:srgbClr val="4F0374"/>
              </a:solidFill>
              <a:latin typeface="Times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733800" y="36576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u="sng">
                <a:solidFill>
                  <a:srgbClr val="4F0374"/>
                </a:solidFill>
              </a:rPr>
              <a:t>EXPRESSIVE</a:t>
            </a:r>
            <a:r>
              <a:rPr lang="en-US" sz="3200" b="1">
                <a:solidFill>
                  <a:srgbClr val="077424"/>
                </a:solidFill>
              </a:rPr>
              <a:t> </a:t>
            </a:r>
            <a:r>
              <a:rPr lang="en-US" sz="3200" b="1">
                <a:solidFill>
                  <a:srgbClr val="4F0374"/>
                </a:solidFill>
              </a:rPr>
              <a:t>vocabulary</a:t>
            </a:r>
            <a:endParaRPr lang="en-US" sz="2400">
              <a:solidFill>
                <a:srgbClr val="077424"/>
              </a:solidFill>
              <a:latin typeface="Times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514600" y="2819400"/>
            <a:ext cx="1219200" cy="990600"/>
          </a:xfrm>
          <a:prstGeom prst="line">
            <a:avLst/>
          </a:prstGeom>
          <a:noFill/>
          <a:ln w="38100">
            <a:solidFill>
              <a:srgbClr val="4F0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2286000" y="3962400"/>
            <a:ext cx="1447800" cy="685800"/>
          </a:xfrm>
          <a:prstGeom prst="line">
            <a:avLst/>
          </a:prstGeom>
          <a:noFill/>
          <a:ln w="38100">
            <a:solidFill>
              <a:srgbClr val="4F0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362200" y="2743200"/>
            <a:ext cx="1371600" cy="990600"/>
          </a:xfrm>
          <a:prstGeom prst="line">
            <a:avLst/>
          </a:prstGeom>
          <a:noFill/>
          <a:ln w="38100">
            <a:solidFill>
              <a:srgbClr val="4F0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590800" y="1905000"/>
            <a:ext cx="1219200" cy="685800"/>
          </a:xfrm>
          <a:prstGeom prst="line">
            <a:avLst/>
          </a:prstGeom>
          <a:noFill/>
          <a:ln w="38100">
            <a:solidFill>
              <a:srgbClr val="4F0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nimBg="1"/>
      <p:bldP spid="33799" grpId="0" animBg="1"/>
      <p:bldP spid="33800" grpId="0" animBg="1"/>
      <p:bldP spid="3380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027112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Thermometer</a:t>
            </a:r>
            <a:endParaRPr lang="en-US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924800" cy="5715000"/>
          </a:xfrm>
        </p:spPr>
        <p:txBody>
          <a:bodyPr/>
          <a:lstStyle/>
          <a:p>
            <a:r>
              <a:rPr lang="en-US" sz="2400" b="1" smtClean="0">
                <a:solidFill>
                  <a:schemeClr val="accent1"/>
                </a:solidFill>
              </a:rPr>
              <a:t>The students generate a list of synonyms for 2 words with opposite meanings.</a:t>
            </a:r>
          </a:p>
          <a:p>
            <a:endParaRPr lang="en-US" sz="2400" b="1" smtClean="0">
              <a:solidFill>
                <a:schemeClr val="accent1"/>
              </a:solidFill>
            </a:endParaRPr>
          </a:p>
          <a:p>
            <a:r>
              <a:rPr lang="en-US" sz="2400" b="1" smtClean="0">
                <a:solidFill>
                  <a:schemeClr val="accent1"/>
                </a:solidFill>
              </a:rPr>
              <a:t>The students decide word by word where to place each word on the continuum so there is a gradation in meaning as we move from one word to the word with the opposite meaning.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                                                                 hot</a:t>
            </a: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                                                                 warm</a:t>
            </a: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                                                                 tepid</a:t>
            </a: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							 cool</a:t>
            </a: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                                                                 cold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accent1"/>
              </a:solidFill>
            </a:endParaRPr>
          </a:p>
        </p:txBody>
      </p:sp>
      <p:pic>
        <p:nvPicPr>
          <p:cNvPr id="23556" name="Picture 2" descr="C:\Users\Helaine\AppData\Local\Microsoft\Windows\Temporary Internet Files\Content.IE5\FPIJASMU\MM90029520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95384">
            <a:off x="7567613" y="90488"/>
            <a:ext cx="698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 descr="C:\Users\Helaine\AppData\Local\Microsoft\Windows\Temporary Internet Files\Content.IE5\5S0M0A7W\MM90023470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C:\Users\Helaine\AppData\Local\Microsoft\Windows\Temporary Internet Files\Content.IE5\FPIJASMU\MC9001993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114800"/>
            <a:ext cx="4333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4648200" y="4495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482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4820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5715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48200" y="6248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Activity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Make a list of synonyms for the word friend.</a:t>
            </a:r>
          </a:p>
          <a:p>
            <a:pPr eaLnBrk="1" hangingPunct="1"/>
            <a:endParaRPr lang="en-US" b="1" smtClean="0">
              <a:solidFill>
                <a:schemeClr val="accent1"/>
              </a:solidFill>
            </a:endParaRPr>
          </a:p>
          <a:p>
            <a:pPr eaLnBrk="1" hangingPunct="1"/>
            <a:endParaRPr lang="en-US" b="1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Make a list of synonyms for the word enemy.</a:t>
            </a:r>
          </a:p>
          <a:p>
            <a:pPr eaLnBrk="1" hangingPunct="1"/>
            <a:endParaRPr lang="en-US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Overused/Tired Words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9307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How many times do you see in student’s writing the words:  </a:t>
            </a:r>
            <a:r>
              <a:rPr lang="en-US" b="1" i="1" dirty="0" smtClean="0">
                <a:solidFill>
                  <a:schemeClr val="accent1"/>
                </a:solidFill>
              </a:rPr>
              <a:t>said, nice, pretty</a:t>
            </a:r>
            <a:r>
              <a:rPr lang="en-US" b="1" dirty="0" smtClean="0">
                <a:solidFill>
                  <a:schemeClr val="accent1"/>
                </a:solidFill>
              </a:rPr>
              <a:t>?</a:t>
            </a:r>
          </a:p>
          <a:p>
            <a:pPr eaLnBrk="1" hangingPunct="1"/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 Teach them Tier 2 words!!</a:t>
            </a:r>
          </a:p>
          <a:p>
            <a:pPr eaLnBrk="1" hangingPunct="1"/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 RIP or Kite or Carousel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http://www.ihategreenbeans.com/wp-content/uploads/2009/02/tombstone-clipar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"/>
            <a:ext cx="6400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2"/>
          <p:cNvSpPr>
            <a:spLocks noChangeArrowheads="1"/>
          </p:cNvSpPr>
          <p:nvPr/>
        </p:nvSpPr>
        <p:spPr bwMode="auto">
          <a:xfrm rot="10800000" flipV="1">
            <a:off x="3802063" y="3197225"/>
            <a:ext cx="23050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800">
                <a:solidFill>
                  <a:srgbClr val="FF0000"/>
                </a:solidFill>
                <a:latin typeface="Arial Black" pitchFamily="34" charset="0"/>
              </a:rPr>
              <a:t>Good</a:t>
            </a:r>
          </a:p>
          <a:p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066800" y="0"/>
            <a:ext cx="80772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u="sng" dirty="0">
                <a:solidFill>
                  <a:srgbClr val="92D050"/>
                </a:solidFill>
                <a:latin typeface="Arial Black" pitchFamily="34" charset="0"/>
              </a:rPr>
              <a:t>The Tombstone</a:t>
            </a:r>
          </a:p>
          <a:p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Announce to students that you will be having    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words REST IN  PEACE.   Certain words will not    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be used any more. 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However,  some of the words can be 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RESURRECTED and BROUGHT TO NEW LIFE 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through the use of new words.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</a:t>
            </a:r>
            <a:r>
              <a:rPr lang="en-US" sz="2000" u="sng" dirty="0">
                <a:solidFill>
                  <a:srgbClr val="92D050"/>
                </a:solidFill>
                <a:latin typeface="Arial Black" pitchFamily="34" charset="0"/>
              </a:rPr>
              <a:t>R.I.P.</a:t>
            </a: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    Good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en-US" sz="2000" u="sng" dirty="0">
                <a:solidFill>
                  <a:srgbClr val="92D050"/>
                </a:solidFill>
                <a:latin typeface="Arial Black" pitchFamily="34" charset="0"/>
              </a:rPr>
              <a:t>NEW LIFE:</a:t>
            </a: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      astonishing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                       wonderful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                       astounding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                       remarkable</a:t>
            </a:r>
          </a:p>
          <a:p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Lesson can be done around Halloween or Easter.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838200" y="304800"/>
            <a:ext cx="7543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solidFill>
                  <a:srgbClr val="92D050"/>
                </a:solidFill>
                <a:latin typeface="Arial Black" pitchFamily="34" charset="0"/>
              </a:rPr>
              <a:t>The </a:t>
            </a:r>
            <a:r>
              <a:rPr lang="en-US" sz="2000" u="sng" dirty="0" smtClean="0">
                <a:solidFill>
                  <a:srgbClr val="92D050"/>
                </a:solidFill>
                <a:latin typeface="Arial Black" pitchFamily="34" charset="0"/>
              </a:rPr>
              <a:t>Kite</a:t>
            </a:r>
            <a:endParaRPr lang="en-US" sz="2000" u="sng" dirty="0">
              <a:solidFill>
                <a:srgbClr val="92D050"/>
              </a:solidFill>
              <a:latin typeface="Arial Black" pitchFamily="34" charset="0"/>
            </a:endParaRPr>
          </a:p>
          <a:p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Announce to students that you will be having    </a:t>
            </a:r>
          </a:p>
          <a:p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 words </a:t>
            </a:r>
            <a:r>
              <a:rPr lang="en-US" sz="2000" dirty="0" smtClean="0">
                <a:solidFill>
                  <a:srgbClr val="92D050"/>
                </a:solidFill>
                <a:latin typeface="Arial Black" pitchFamily="34" charset="0"/>
              </a:rPr>
              <a:t>fly away.</a:t>
            </a:r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92D050"/>
              </a:solidFill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92D050"/>
                </a:solidFill>
                <a:latin typeface="Arial Black" pitchFamily="34" charset="0"/>
              </a:rPr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 descr="K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600200"/>
            <a:ext cx="4737503" cy="45920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 descr="C:\Documents and Settings\qla-11\Local Settings\Temporary Internet Files\Content.IE5\0HQHO5IR\MM900286822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2" descr="C:\Documents and Settings\qla-11\Local Settings\Temporary Internet Files\Content.IE5\0JAXMH8Z\MM900295236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191000"/>
            <a:ext cx="2057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3352800" y="1295400"/>
            <a:ext cx="556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92D050"/>
                </a:solidFill>
                <a:latin typeface="Arial Black" pitchFamily="34" charset="0"/>
              </a:rPr>
              <a:t>The Carousel of Words</a:t>
            </a: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371600" y="2438400"/>
            <a:ext cx="5562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Have students stand in circle with posters of overused words in front of them.   One word on each of them.  </a:t>
            </a:r>
          </a:p>
          <a:p>
            <a:pPr algn="ctr"/>
            <a:endParaRPr lang="en-US" b="1">
              <a:solidFill>
                <a:srgbClr val="92D050"/>
              </a:solidFill>
            </a:endParaRPr>
          </a:p>
          <a:p>
            <a:pPr algn="ctr"/>
            <a:r>
              <a:rPr lang="en-US" b="1">
                <a:solidFill>
                  <a:srgbClr val="92D050"/>
                </a:solidFill>
              </a:rPr>
              <a:t>Allow them certain time to think of new words to use and then play music as they move around to get to a new sheet . </a:t>
            </a:r>
          </a:p>
          <a:p>
            <a:pPr algn="ctr"/>
            <a:endParaRPr lang="en-US" b="1">
              <a:solidFill>
                <a:srgbClr val="92D050"/>
              </a:solidFill>
            </a:endParaRPr>
          </a:p>
          <a:p>
            <a:pPr algn="ctr"/>
            <a:r>
              <a:rPr lang="en-US" b="1">
                <a:solidFill>
                  <a:srgbClr val="92D050"/>
                </a:solidFill>
              </a:rPr>
              <a:t>Do this a number of times till they get a list of words.</a:t>
            </a:r>
          </a:p>
          <a:p>
            <a:pPr algn="ctr"/>
            <a:endParaRPr lang="en-US" b="1">
              <a:solidFill>
                <a:srgbClr val="92D050"/>
              </a:solidFill>
            </a:endParaRPr>
          </a:p>
          <a:p>
            <a:pPr algn="ctr"/>
            <a:r>
              <a:rPr lang="en-US" sz="1200" b="1">
                <a:solidFill>
                  <a:srgbClr val="92D050"/>
                </a:solidFill>
              </a:rPr>
              <a:t>Give out handouts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5556" y="0"/>
            <a:ext cx="8513762" cy="99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Academic Language?</a:t>
            </a:r>
            <a:endParaRPr lang="en-US" sz="4800" dirty="0"/>
          </a:p>
        </p:txBody>
      </p:sp>
      <p:sp>
        <p:nvSpPr>
          <p:cNvPr id="21" name="Content Placeholder 20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54518" cy="5867400"/>
          </a:xfrm>
        </p:spPr>
        <p:txBody>
          <a:bodyPr>
            <a:normAutofit fontScale="25000" lnSpcReduction="20000"/>
          </a:bodyPr>
          <a:lstStyle/>
          <a:p>
            <a:pPr algn="l">
              <a:buClr>
                <a:schemeClr val="tx1"/>
              </a:buClr>
              <a:buFont typeface="Arial"/>
              <a:buChar char="•"/>
            </a:pPr>
            <a:r>
              <a:rPr lang="en-US" sz="12800" cap="none" dirty="0" smtClean="0">
                <a:latin typeface="Georgia"/>
                <a:cs typeface="Georgia"/>
              </a:rPr>
              <a:t> </a:t>
            </a:r>
            <a:r>
              <a:rPr lang="en-US" sz="12800" b="1" cap="none" dirty="0" smtClean="0">
                <a:latin typeface="Georgia"/>
                <a:cs typeface="Georgia"/>
              </a:rPr>
              <a:t>the special language used in school and    </a:t>
            </a:r>
          </a:p>
          <a:p>
            <a:pPr algn="l">
              <a:buClr>
                <a:schemeClr val="tx1"/>
              </a:buClr>
            </a:pPr>
            <a:r>
              <a:rPr lang="en-US" sz="12800" b="1" dirty="0" smtClean="0">
                <a:latin typeface="Georgia"/>
                <a:cs typeface="Georgia"/>
              </a:rPr>
              <a:t>   </a:t>
            </a:r>
            <a:r>
              <a:rPr lang="en-US" sz="12800" b="1" cap="none" dirty="0" smtClean="0">
                <a:latin typeface="Georgia"/>
                <a:cs typeface="Georgia"/>
              </a:rPr>
              <a:t>the professions</a:t>
            </a:r>
          </a:p>
          <a:p>
            <a:pPr algn="l">
              <a:buClr>
                <a:schemeClr val="tx1"/>
              </a:buClr>
            </a:pPr>
            <a:endParaRPr lang="en-US" sz="12800" b="1" cap="none" dirty="0" smtClean="0">
              <a:latin typeface="Georgia"/>
              <a:cs typeface="Georgia"/>
            </a:endParaRPr>
          </a:p>
          <a:p>
            <a:pPr algn="l">
              <a:buClr>
                <a:schemeClr val="tx1"/>
              </a:buClr>
              <a:buFont typeface="Arial"/>
              <a:buChar char="•"/>
            </a:pPr>
            <a:r>
              <a:rPr lang="en-US" sz="12800" b="1" cap="none" dirty="0" smtClean="0">
                <a:latin typeface="Georgia"/>
                <a:ea typeface="Cambria"/>
                <a:cs typeface="Georgia"/>
              </a:rPr>
              <a:t> instructional language needed to</a:t>
            </a:r>
            <a:r>
              <a:rPr lang="en-US" sz="12800" b="1" dirty="0" smtClean="0">
                <a:latin typeface="Georgia"/>
                <a:ea typeface="Cambria"/>
                <a:cs typeface="Georgia"/>
              </a:rPr>
              <a:t>    </a:t>
            </a:r>
          </a:p>
          <a:p>
            <a:pPr algn="l">
              <a:buClr>
                <a:schemeClr val="tx1"/>
              </a:buClr>
            </a:pPr>
            <a:r>
              <a:rPr lang="en-US" sz="12800" b="1" dirty="0" smtClean="0">
                <a:latin typeface="Georgia"/>
                <a:ea typeface="Cambria"/>
                <a:cs typeface="Georgia"/>
              </a:rPr>
              <a:t>   </a:t>
            </a:r>
            <a:r>
              <a:rPr lang="en-US" sz="12800" b="1" cap="none" dirty="0" smtClean="0">
                <a:latin typeface="Georgia"/>
                <a:ea typeface="Cambria"/>
                <a:cs typeface="Georgia"/>
              </a:rPr>
              <a:t>participate in learning and assessment </a:t>
            </a:r>
          </a:p>
          <a:p>
            <a:pPr algn="l">
              <a:buClr>
                <a:schemeClr val="tx1"/>
              </a:buClr>
            </a:pPr>
            <a:r>
              <a:rPr lang="en-US" sz="12800" b="1" dirty="0" smtClean="0">
                <a:latin typeface="Georgia"/>
                <a:ea typeface="Cambria"/>
                <a:cs typeface="Georgia"/>
              </a:rPr>
              <a:t>   </a:t>
            </a:r>
            <a:r>
              <a:rPr lang="en-US" sz="12800" b="1" cap="none" dirty="0" smtClean="0">
                <a:latin typeface="Georgia"/>
                <a:ea typeface="Cambria"/>
                <a:cs typeface="Georgia"/>
              </a:rPr>
              <a:t>tasks</a:t>
            </a:r>
            <a:r>
              <a:rPr lang="en-US" sz="12800" b="1" cap="none" dirty="0" smtClean="0">
                <a:latin typeface="Georgia"/>
                <a:cs typeface="Georgia"/>
              </a:rPr>
              <a:t> </a:t>
            </a:r>
          </a:p>
          <a:p>
            <a:pPr algn="l">
              <a:buClr>
                <a:schemeClr val="tx1"/>
              </a:buClr>
            </a:pPr>
            <a:endParaRPr lang="en-US" sz="12800" b="1" cap="none" dirty="0" smtClean="0">
              <a:latin typeface="Georgia"/>
              <a:cs typeface="Georgia"/>
            </a:endParaRPr>
          </a:p>
          <a:p>
            <a:pPr algn="l">
              <a:buClr>
                <a:schemeClr val="tx1"/>
              </a:buClr>
              <a:buFont typeface="Arial"/>
              <a:buChar char="•"/>
            </a:pPr>
            <a:r>
              <a:rPr lang="en-US" sz="12800" b="1" dirty="0" smtClean="0">
                <a:latin typeface="Georgia"/>
                <a:cs typeface="Georgia"/>
              </a:rPr>
              <a:t> t</a:t>
            </a:r>
            <a:r>
              <a:rPr lang="en-US" sz="12800" b="1" cap="none" dirty="0" smtClean="0">
                <a:latin typeface="Georgia"/>
                <a:cs typeface="Georgia"/>
              </a:rPr>
              <a:t>echnical vocabulary:  triangle, </a:t>
            </a:r>
          </a:p>
          <a:p>
            <a:pPr algn="l">
              <a:buClr>
                <a:schemeClr val="tx1"/>
              </a:buClr>
            </a:pPr>
            <a:r>
              <a:rPr lang="en-US" sz="12800" b="1" dirty="0" smtClean="0">
                <a:latin typeface="Georgia"/>
                <a:cs typeface="Georgia"/>
              </a:rPr>
              <a:t>   </a:t>
            </a:r>
            <a:r>
              <a:rPr lang="en-US" sz="12800" b="1" cap="none" dirty="0" smtClean="0">
                <a:latin typeface="Georgia"/>
                <a:cs typeface="Georgia"/>
              </a:rPr>
              <a:t>metaphor, metabolize</a:t>
            </a:r>
          </a:p>
          <a:p>
            <a:pPr algn="l">
              <a:buClr>
                <a:schemeClr val="tx1"/>
              </a:buClr>
            </a:pPr>
            <a:endParaRPr lang="en-US" sz="12800" b="1" cap="none" dirty="0" smtClean="0">
              <a:latin typeface="Georgia"/>
              <a:cs typeface="Georgia"/>
            </a:endParaRPr>
          </a:p>
          <a:p>
            <a:pPr algn="l">
              <a:buClr>
                <a:schemeClr val="tx1"/>
              </a:buClr>
              <a:buFont typeface="Arial"/>
              <a:buChar char="•"/>
            </a:pPr>
            <a:r>
              <a:rPr lang="en-US" sz="12800" b="1" cap="none" dirty="0" smtClean="0">
                <a:latin typeface="Georgia"/>
                <a:cs typeface="Georgia"/>
              </a:rPr>
              <a:t> language that is appropriate for the </a:t>
            </a:r>
          </a:p>
          <a:p>
            <a:pPr algn="l">
              <a:buClr>
                <a:schemeClr val="tx1"/>
              </a:buClr>
            </a:pPr>
            <a:r>
              <a:rPr lang="en-US" sz="12800" b="1" dirty="0" smtClean="0">
                <a:latin typeface="Georgia"/>
                <a:cs typeface="Georgia"/>
              </a:rPr>
              <a:t>   </a:t>
            </a:r>
            <a:r>
              <a:rPr lang="en-US" sz="12800" b="1" cap="none" dirty="0" smtClean="0">
                <a:latin typeface="Georgia"/>
                <a:cs typeface="Georgia"/>
              </a:rPr>
              <a:t>purpose and audience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883772" y="1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5556" dirty="0" smtClean="0"/>
              <a:t>Academic Language is:</a:t>
            </a:r>
            <a:br>
              <a:rPr lang="en-US" sz="5556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21" name="Content Placeholder 20"/>
          <p:cNvSpPr>
            <a:spLocks noGrp="1"/>
          </p:cNvSpPr>
          <p:nvPr>
            <p:ph type="body" idx="1"/>
          </p:nvPr>
        </p:nvSpPr>
        <p:spPr>
          <a:xfrm>
            <a:off x="504497" y="1447800"/>
            <a:ext cx="8308245" cy="3733800"/>
          </a:xfrm>
        </p:spPr>
        <p:txBody>
          <a:bodyPr>
            <a:normAutofit fontScale="25000" lnSpcReduction="20000"/>
          </a:bodyPr>
          <a:lstStyle/>
          <a:p>
            <a:endParaRPr lang="en-US" sz="11200" dirty="0" smtClean="0"/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the language used in the classroom and </a:t>
            </a:r>
          </a:p>
          <a:p>
            <a:pPr>
              <a:buClr>
                <a:schemeClr val="tx1"/>
              </a:buClr>
            </a:pPr>
            <a:r>
              <a:rPr lang="en-US" sz="11200" b="1" dirty="0" smtClean="0">
                <a:latin typeface="Georgia"/>
                <a:cs typeface="Georgia"/>
              </a:rPr>
              <a:t>   workplace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the language of text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the language of </a:t>
            </a:r>
            <a:r>
              <a:rPr lang="en-US" sz="11200" b="1" dirty="0" err="1" smtClean="0">
                <a:latin typeface="Georgia"/>
                <a:cs typeface="Georgia"/>
              </a:rPr>
              <a:t>assessmets</a:t>
            </a: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the language of academic success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1200" b="1" dirty="0" smtClean="0">
              <a:latin typeface="Georgia"/>
              <a:cs typeface="Georgia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1200" b="1" dirty="0" smtClean="0">
                <a:latin typeface="Georgia"/>
                <a:cs typeface="Georgia"/>
              </a:rPr>
              <a:t> the language of power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 smtClean="0">
                <a:solidFill>
                  <a:schemeClr val="tx2"/>
                </a:solidFill>
              </a:rPr>
              <a:t>Everyday vs. Academic</a:t>
            </a:r>
            <a:endParaRPr lang="en-US" sz="5000" b="1" dirty="0">
              <a:solidFill>
                <a:schemeClr val="tx2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30532" y="1371600"/>
            <a:ext cx="4332781" cy="5334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Everyday Language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chemeClr val="accent1"/>
                </a:solidFill>
              </a:rPr>
              <a:t>repetition of words</a:t>
            </a: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chemeClr val="accent1"/>
                </a:solidFill>
              </a:rPr>
              <a:t>sentences may start with “and” &amp; “but”</a:t>
            </a: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chemeClr val="accent1"/>
                </a:solidFill>
              </a:rPr>
              <a:t>use of slang terms: “guy”, “cool”, “awesome”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498848" y="1295400"/>
            <a:ext cx="4480687" cy="5334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Academic Language</a:t>
            </a:r>
            <a:endParaRPr lang="en-US" sz="300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418391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variety of words, more sophisticated language</a:t>
            </a:r>
          </a:p>
          <a:p>
            <a:pPr>
              <a:buClr>
                <a:schemeClr val="tx1"/>
              </a:buClr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sentences start with transition words: “however”, “in addition”, “therefore”</a:t>
            </a:r>
          </a:p>
          <a:p>
            <a:pPr>
              <a:buClr>
                <a:schemeClr val="tx1"/>
              </a:buClr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no slang is used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Expressive versus Receptive Vocabulary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June 10, 2000, Queen Elizabeth II opened the high-tech Millennium Bridge, which traverses the River Thames from the Tate Modern to St. Paul’s Cathedral. Thousands of people lined up to walk across the new structure, which consisted of a constricted aluminum footbridge surrounded by steel balustrades projecting out at obtuse angles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63246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The New Yorker. 10/5/09.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0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Marzano's 6 steps for vocabulary instruction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>
                <a:hlinkClick r:id="rId2"/>
              </a:rPr>
              <a:t>Provide a description, explanation, or example of the new term</a:t>
            </a:r>
            <a:r>
              <a:rPr lang="en-US" sz="2100"/>
              <a:t>. If working with ELL students the teacher should first provide the description in the native language and </a:t>
            </a:r>
            <a:r>
              <a:rPr lang="en-US" sz="2100">
                <a:hlinkClick r:id="rId3"/>
              </a:rPr>
              <a:t>a visual representation of the word</a:t>
            </a:r>
            <a:r>
              <a:rPr lang="en-US" sz="2100"/>
              <a:t>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/>
              <a:t>Ask students to restate the description, explanation, or example in their own words. ELL students may write their definition in their native language.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/>
              <a:t>Ask students to </a:t>
            </a:r>
            <a:r>
              <a:rPr lang="en-US" sz="2100">
                <a:hlinkClick r:id="rId4" action="ppaction://hlinkfile"/>
              </a:rPr>
              <a:t>construct a picture, symbol, or graphic </a:t>
            </a:r>
            <a:r>
              <a:rPr lang="en-US" sz="2100"/>
              <a:t>of the term. This activity is critical for ELL students. (Alisha Das: Add kinesthetic element to the definition!)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/>
              <a:t>Engage students every other week in </a:t>
            </a:r>
            <a:r>
              <a:rPr lang="en-US" sz="2100">
                <a:hlinkClick r:id="rId5"/>
              </a:rPr>
              <a:t>activities that help them add to their knowledge of the terms.</a:t>
            </a:r>
            <a:endParaRPr lang="en-US" sz="2100"/>
          </a:p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/>
              <a:t>Every other week ask students to discuss the terms with one another.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/>
              <a:t>Once a week involve students in </a:t>
            </a:r>
            <a:r>
              <a:rPr lang="en-US" sz="2100">
                <a:hlinkClick r:id="rId6"/>
              </a:rPr>
              <a:t>games that allow them to play with the terms.</a:t>
            </a: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  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Cone of Learning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800" b="1" i="1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800" b="1" i="1" smtClean="0">
                <a:latin typeface="Arial" charset="0"/>
                <a:cs typeface="Arial" charset="0"/>
              </a:rPr>
              <a:t>How Much we Tend to Remember</a:t>
            </a:r>
          </a:p>
          <a:p>
            <a:pPr>
              <a:buFont typeface="Wingdings" pitchFamily="2" charset="2"/>
              <a:buNone/>
            </a:pPr>
            <a:endParaRPr lang="en-US" sz="1800" b="1" smtClean="0">
              <a:latin typeface="Arial" charset="0"/>
              <a:cs typeface="Arial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286000" y="1676400"/>
            <a:ext cx="4876800" cy="43434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Garamond" pitchFamily="18" charset="0"/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2438400" y="57912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2590800" y="5486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2743200" y="5181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971800" y="4876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3124200" y="4572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3276600" y="4267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>
            <a:off x="34290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>
            <a:off x="3657600" y="3657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38100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>
            <a:off x="3962400" y="304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>
            <a:off x="4191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>
            <a:off x="43434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4114800" y="25146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Hearing Words</a:t>
            </a:r>
          </a:p>
        </p:txBody>
      </p:sp>
      <p:sp>
        <p:nvSpPr>
          <p:cNvPr id="22546" name="Text Box 20"/>
          <p:cNvSpPr txBox="1">
            <a:spLocks noChangeArrowheads="1"/>
          </p:cNvSpPr>
          <p:nvPr/>
        </p:nvSpPr>
        <p:spPr bwMode="auto">
          <a:xfrm>
            <a:off x="4343400" y="2209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Reading</a:t>
            </a:r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4191000" y="2743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22548" name="Text Box 22"/>
          <p:cNvSpPr txBox="1">
            <a:spLocks noChangeArrowheads="1"/>
          </p:cNvSpPr>
          <p:nvPr/>
        </p:nvSpPr>
        <p:spPr bwMode="auto">
          <a:xfrm>
            <a:off x="3962400" y="2716213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457200" y="1905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aramond" pitchFamily="18" charset="0"/>
              </a:rPr>
              <a:t>10 % of what we read</a:t>
            </a:r>
          </a:p>
        </p:txBody>
      </p:sp>
      <p:sp>
        <p:nvSpPr>
          <p:cNvPr id="22550" name="Text Box 24"/>
          <p:cNvSpPr txBox="1">
            <a:spLocks noChangeArrowheads="1"/>
          </p:cNvSpPr>
          <p:nvPr/>
        </p:nvSpPr>
        <p:spPr bwMode="auto">
          <a:xfrm>
            <a:off x="3962400" y="2819400"/>
            <a:ext cx="153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Looking at Pictures</a:t>
            </a:r>
          </a:p>
        </p:txBody>
      </p:sp>
      <p:sp>
        <p:nvSpPr>
          <p:cNvPr id="22551" name="Text Box 25"/>
          <p:cNvSpPr txBox="1">
            <a:spLocks noChangeArrowheads="1"/>
          </p:cNvSpPr>
          <p:nvPr/>
        </p:nvSpPr>
        <p:spPr bwMode="auto">
          <a:xfrm>
            <a:off x="762000" y="4572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Garamond" pitchFamily="18" charset="0"/>
            </a:endParaRPr>
          </a:p>
        </p:txBody>
      </p:sp>
      <p:sp>
        <p:nvSpPr>
          <p:cNvPr id="22552" name="Text Box 26"/>
          <p:cNvSpPr txBox="1">
            <a:spLocks noChangeArrowheads="1"/>
          </p:cNvSpPr>
          <p:nvPr/>
        </p:nvSpPr>
        <p:spPr bwMode="auto">
          <a:xfrm>
            <a:off x="3962400" y="3124200"/>
            <a:ext cx="1443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Watching a Movie</a:t>
            </a:r>
          </a:p>
        </p:txBody>
      </p:sp>
      <p:sp>
        <p:nvSpPr>
          <p:cNvPr id="22553" name="Text Box 27"/>
          <p:cNvSpPr txBox="1">
            <a:spLocks noChangeArrowheads="1"/>
          </p:cNvSpPr>
          <p:nvPr/>
        </p:nvSpPr>
        <p:spPr bwMode="auto">
          <a:xfrm>
            <a:off x="4267200" y="3352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Garamond" pitchFamily="18" charset="0"/>
            </a:endParaRPr>
          </a:p>
        </p:txBody>
      </p:sp>
      <p:sp>
        <p:nvSpPr>
          <p:cNvPr id="22554" name="Text Box 28"/>
          <p:cNvSpPr txBox="1">
            <a:spLocks noChangeArrowheads="1"/>
          </p:cNvSpPr>
          <p:nvPr/>
        </p:nvSpPr>
        <p:spPr bwMode="auto">
          <a:xfrm>
            <a:off x="3810000" y="3429000"/>
            <a:ext cx="272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Looking at an Exhibit</a:t>
            </a:r>
          </a:p>
        </p:txBody>
      </p:sp>
      <p:sp>
        <p:nvSpPr>
          <p:cNvPr id="22555" name="Text Box 29"/>
          <p:cNvSpPr txBox="1">
            <a:spLocks noChangeArrowheads="1"/>
          </p:cNvSpPr>
          <p:nvPr/>
        </p:nvSpPr>
        <p:spPr bwMode="auto">
          <a:xfrm>
            <a:off x="3657600" y="37338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Watching a Demonstration</a:t>
            </a:r>
          </a:p>
        </p:txBody>
      </p:sp>
      <p:sp>
        <p:nvSpPr>
          <p:cNvPr id="22556" name="Text Box 30"/>
          <p:cNvSpPr txBox="1">
            <a:spLocks noChangeArrowheads="1"/>
          </p:cNvSpPr>
          <p:nvPr/>
        </p:nvSpPr>
        <p:spPr bwMode="auto">
          <a:xfrm>
            <a:off x="3657600" y="403860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Seeing it Done on Location</a:t>
            </a:r>
          </a:p>
        </p:txBody>
      </p:sp>
      <p:sp>
        <p:nvSpPr>
          <p:cNvPr id="22557" name="Text Box 31"/>
          <p:cNvSpPr txBox="1">
            <a:spLocks noChangeArrowheads="1"/>
          </p:cNvSpPr>
          <p:nvPr/>
        </p:nvSpPr>
        <p:spPr bwMode="auto">
          <a:xfrm>
            <a:off x="3657600" y="4343400"/>
            <a:ext cx="2147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Participating in a Discussion</a:t>
            </a:r>
          </a:p>
        </p:txBody>
      </p:sp>
      <p:sp>
        <p:nvSpPr>
          <p:cNvPr id="22558" name="Text Box 32"/>
          <p:cNvSpPr txBox="1">
            <a:spLocks noChangeArrowheads="1"/>
          </p:cNvSpPr>
          <p:nvPr/>
        </p:nvSpPr>
        <p:spPr bwMode="auto">
          <a:xfrm>
            <a:off x="4114800" y="4648200"/>
            <a:ext cx="1127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Giving a Talk</a:t>
            </a:r>
          </a:p>
        </p:txBody>
      </p:sp>
      <p:sp>
        <p:nvSpPr>
          <p:cNvPr id="22559" name="Text Box 33"/>
          <p:cNvSpPr txBox="1">
            <a:spLocks noChangeArrowheads="1"/>
          </p:cNvSpPr>
          <p:nvPr/>
        </p:nvSpPr>
        <p:spPr bwMode="auto">
          <a:xfrm>
            <a:off x="3581400" y="4953000"/>
            <a:ext cx="2338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Doing a Dramatic Presentation</a:t>
            </a:r>
          </a:p>
        </p:txBody>
      </p:sp>
      <p:sp>
        <p:nvSpPr>
          <p:cNvPr id="22560" name="Text Box 34"/>
          <p:cNvSpPr txBox="1">
            <a:spLocks noChangeArrowheads="1"/>
          </p:cNvSpPr>
          <p:nvPr/>
        </p:nvSpPr>
        <p:spPr bwMode="auto">
          <a:xfrm>
            <a:off x="3657600" y="5257800"/>
            <a:ext cx="219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Simulating a Real Experience</a:t>
            </a:r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3810000" y="5562600"/>
            <a:ext cx="1684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Doing the Real Thing</a:t>
            </a:r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 flipV="1">
            <a:off x="381000" y="2286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 flipH="1">
            <a:off x="381000" y="2667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22" name="Rectangle 38"/>
          <p:cNvSpPr>
            <a:spLocks noChangeArrowheads="1"/>
          </p:cNvSpPr>
          <p:nvPr/>
        </p:nvSpPr>
        <p:spPr bwMode="auto">
          <a:xfrm>
            <a:off x="457200" y="22860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20 % of what we hear</a:t>
            </a:r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H="1">
            <a:off x="381000" y="3048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24" name="Rectangle 40"/>
          <p:cNvSpPr>
            <a:spLocks noChangeArrowheads="1"/>
          </p:cNvSpPr>
          <p:nvPr/>
        </p:nvSpPr>
        <p:spPr bwMode="auto">
          <a:xfrm>
            <a:off x="457200" y="2667000"/>
            <a:ext cx="2116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30 % of what we see</a:t>
            </a:r>
          </a:p>
        </p:txBody>
      </p:sp>
      <p:sp>
        <p:nvSpPr>
          <p:cNvPr id="22567" name="AutoShape 41"/>
          <p:cNvSpPr>
            <a:spLocks/>
          </p:cNvSpPr>
          <p:nvPr/>
        </p:nvSpPr>
        <p:spPr bwMode="auto">
          <a:xfrm>
            <a:off x="304800" y="33528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>
            <a:off x="609600" y="3352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43"/>
          <p:cNvSpPr>
            <a:spLocks noChangeShapeType="1"/>
          </p:cNvSpPr>
          <p:nvPr/>
        </p:nvSpPr>
        <p:spPr bwMode="auto">
          <a:xfrm flipH="1">
            <a:off x="609600" y="4267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28" name="Rectangle 44"/>
          <p:cNvSpPr>
            <a:spLocks noChangeArrowheads="1"/>
          </p:cNvSpPr>
          <p:nvPr/>
        </p:nvSpPr>
        <p:spPr bwMode="auto">
          <a:xfrm>
            <a:off x="609600" y="3581400"/>
            <a:ext cx="283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50 % of what we hear &amp; see</a:t>
            </a:r>
          </a:p>
        </p:txBody>
      </p:sp>
      <p:sp>
        <p:nvSpPr>
          <p:cNvPr id="22571" name="Line 45"/>
          <p:cNvSpPr>
            <a:spLocks noChangeShapeType="1"/>
          </p:cNvSpPr>
          <p:nvPr/>
        </p:nvSpPr>
        <p:spPr bwMode="auto">
          <a:xfrm flipH="1">
            <a:off x="609600" y="4572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 flipH="1">
            <a:off x="609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3" name="AutoShape 48"/>
          <p:cNvSpPr>
            <a:spLocks/>
          </p:cNvSpPr>
          <p:nvPr/>
        </p:nvSpPr>
        <p:spPr bwMode="auto">
          <a:xfrm>
            <a:off x="533400" y="4572000"/>
            <a:ext cx="76200" cy="3048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35" name="Rectangle 51"/>
          <p:cNvSpPr>
            <a:spLocks noChangeArrowheads="1"/>
          </p:cNvSpPr>
          <p:nvPr/>
        </p:nvSpPr>
        <p:spPr bwMode="auto">
          <a:xfrm>
            <a:off x="609600" y="4572000"/>
            <a:ext cx="211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70 % of what we say</a:t>
            </a:r>
          </a:p>
        </p:txBody>
      </p:sp>
      <p:sp>
        <p:nvSpPr>
          <p:cNvPr id="22575" name="Line 52"/>
          <p:cNvSpPr>
            <a:spLocks noChangeShapeType="1"/>
          </p:cNvSpPr>
          <p:nvPr/>
        </p:nvSpPr>
        <p:spPr bwMode="auto">
          <a:xfrm flipH="1">
            <a:off x="533400" y="5181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53"/>
          <p:cNvSpPr>
            <a:spLocks noChangeShapeType="1"/>
          </p:cNvSpPr>
          <p:nvPr/>
        </p:nvSpPr>
        <p:spPr bwMode="auto">
          <a:xfrm flipH="1">
            <a:off x="533400" y="579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AutoShape 54"/>
          <p:cNvSpPr>
            <a:spLocks/>
          </p:cNvSpPr>
          <p:nvPr/>
        </p:nvSpPr>
        <p:spPr bwMode="auto">
          <a:xfrm>
            <a:off x="457200" y="51816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39" name="Rectangle 55"/>
          <p:cNvSpPr>
            <a:spLocks noChangeArrowheads="1"/>
          </p:cNvSpPr>
          <p:nvPr/>
        </p:nvSpPr>
        <p:spPr bwMode="auto">
          <a:xfrm>
            <a:off x="533400" y="5181600"/>
            <a:ext cx="2033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90 % of what we </a:t>
            </a:r>
          </a:p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say &amp;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Sr. Jean Marie Humphries, </a:t>
            </a:r>
            <a:r>
              <a:rPr lang="en-US" dirty="0" err="1">
                <a:solidFill>
                  <a:srgbClr val="0070C0"/>
                </a:solidFill>
              </a:rPr>
              <a:t>osu</a:t>
            </a:r>
            <a:r>
              <a:rPr lang="en-US" dirty="0">
                <a:solidFill>
                  <a:srgbClr val="0070C0"/>
                </a:solidFill>
              </a:rPr>
              <a:t>, PhD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Assistant Professor of Teacher Education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Concordia College, Bronxville, </a:t>
            </a:r>
            <a:r>
              <a:rPr lang="en-US" dirty="0" smtClean="0">
                <a:solidFill>
                  <a:srgbClr val="0070C0"/>
                </a:solidFill>
              </a:rPr>
              <a:t>NY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mtClean="0">
                <a:solidFill>
                  <a:srgbClr val="0070C0"/>
                </a:solidFill>
              </a:rPr>
              <a:t>j</a:t>
            </a:r>
            <a:r>
              <a:rPr lang="en-US" smtClean="0">
                <a:solidFill>
                  <a:srgbClr val="0070C0"/>
                </a:solidFill>
              </a:rPr>
              <a:t>eannie.humphries@concordia-ny.edu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 914-337-9300  x 2600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1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Growth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	After third grade, students learn approximately 3,000 to 5,000 words a year. Most of this is due to reading!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35844" name="Picture 4" descr="j0287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3509963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3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How many words do typically developing children learn in elementary school?</a:t>
            </a:r>
            <a:r>
              <a:rPr lang="en-US" sz="40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Grades 1 &amp; 2, children need to learn 800+ words per year, about 2-3 a day.</a:t>
            </a:r>
          </a:p>
          <a:p>
            <a:r>
              <a:rPr lang="en-US"/>
              <a:t> In Grades 3-6 children need to learn 2,000-3,000 new words each year, about 7-8 per day (Nagy &amp; Anderson, 1992).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7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matter?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Oral vocabulary at the </a:t>
            </a:r>
            <a:r>
              <a:rPr lang="en-US" i="1"/>
              <a:t>end of first grade</a:t>
            </a:r>
            <a:r>
              <a:rPr lang="en-US"/>
              <a:t> is a</a:t>
            </a:r>
          </a:p>
          <a:p>
            <a:pPr>
              <a:buFontTx/>
              <a:buNone/>
            </a:pPr>
            <a:r>
              <a:rPr lang="en-US"/>
              <a:t>significant predictor of comprehension </a:t>
            </a:r>
            <a:r>
              <a:rPr lang="en-US" i="1"/>
              <a:t>ten</a:t>
            </a:r>
          </a:p>
          <a:p>
            <a:pPr>
              <a:buFontTx/>
              <a:buNone/>
            </a:pPr>
            <a:r>
              <a:rPr lang="en-US" i="1"/>
              <a:t>years later</a:t>
            </a:r>
            <a:r>
              <a:rPr lang="en-US"/>
              <a:t>.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sz="1600"/>
              <a:t>Cunningham, A. &amp; Stanovich, K. (1997). Early reading acquisition and its relation to</a:t>
            </a:r>
          </a:p>
          <a:p>
            <a:pPr>
              <a:buFontTx/>
              <a:buNone/>
            </a:pPr>
            <a:r>
              <a:rPr lang="en-US" sz="1600"/>
              <a:t>experience and ability 10 years later. </a:t>
            </a:r>
            <a:r>
              <a:rPr lang="en-US" sz="1600" i="1"/>
              <a:t>Developmental Psychology, 33, </a:t>
            </a:r>
            <a:r>
              <a:rPr lang="en-US" sz="1600"/>
              <a:t>934-945</a:t>
            </a:r>
          </a:p>
        </p:txBody>
      </p:sp>
      <p:pic>
        <p:nvPicPr>
          <p:cNvPr id="37892" name="Picture 4" descr="j02404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71800"/>
            <a:ext cx="129063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098E-4D95-44C6-AC5C-EEF598B24D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3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which words do I choose?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98211718"/>
              </p:ext>
            </p:extLst>
          </p:nvPr>
        </p:nvGraphicFramePr>
        <p:xfrm>
          <a:off x="304800" y="1600200"/>
          <a:ext cx="5410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990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Beck &amp; McKeown, 2004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029200" y="206057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Tier 1 – Most basic words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800600" y="2971800"/>
            <a:ext cx="4114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/>
              <a:t>Tier 2 – In vocabulary of mature students. More sophisticated way to say Tier 1 ideas.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562600" y="4953000"/>
            <a:ext cx="3352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/>
              <a:t>Tier 3 – Words unique to a subject or content area. Best to teach within experiences within specific content.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3276600" y="2286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3429000" y="3581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3657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ABF4-095B-4FE4-AAE8-109CC5E6C5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1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1919</Words>
  <Application>Microsoft Office PowerPoint</Application>
  <PresentationFormat>On-screen Show (4:3)</PresentationFormat>
  <Paragraphs>448</Paragraphs>
  <Slides>52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Microsoft ClipArt Gallery</vt:lpstr>
      <vt:lpstr>Using Storybook Read Alouds to Promote Vocabulary Acquisition with Young Readers</vt:lpstr>
      <vt:lpstr>Today’s Objectives</vt:lpstr>
      <vt:lpstr>Professional Development Resource</vt:lpstr>
      <vt:lpstr>Types of Vocabulary</vt:lpstr>
      <vt:lpstr>Expressive versus Receptive Vocabulary</vt:lpstr>
      <vt:lpstr>Vocabulary Growth</vt:lpstr>
      <vt:lpstr>How many words do typically developing children learn in elementary school? </vt:lpstr>
      <vt:lpstr>Why does it matter?</vt:lpstr>
      <vt:lpstr>So which words do I choose?</vt:lpstr>
      <vt:lpstr>Tier 1 vs. Tier 2</vt:lpstr>
      <vt:lpstr>How to choose what words to teach: Beck, McKeown, Kucan (“Bringing Vocabulary to Life” 2002)</vt:lpstr>
      <vt:lpstr>What about learning definitions?</vt:lpstr>
      <vt:lpstr>Why dictionaries don’t work</vt:lpstr>
      <vt:lpstr>Why dictionaries don’t work</vt:lpstr>
      <vt:lpstr>Why dictionaries don’t work</vt:lpstr>
      <vt:lpstr>Key Point</vt:lpstr>
      <vt:lpstr>What is a Student-Friendly Definition?</vt:lpstr>
      <vt:lpstr>Student-Friendly Definitions</vt:lpstr>
      <vt:lpstr>Try It Out</vt:lpstr>
      <vt:lpstr>Selecting Words to Teach</vt:lpstr>
      <vt:lpstr>But there’s so many Tier Two words!</vt:lpstr>
      <vt:lpstr>What if there are no Tier Two words?</vt:lpstr>
      <vt:lpstr>Let’s try it out…</vt:lpstr>
      <vt:lpstr>Vocabulary Try It Out!</vt:lpstr>
      <vt:lpstr>TRIED AND TRUE ACTIVITIES -VOCABULARY</vt:lpstr>
      <vt:lpstr>Four square </vt:lpstr>
      <vt:lpstr>Webbing</vt:lpstr>
      <vt:lpstr>Slide 28</vt:lpstr>
      <vt:lpstr>Slide 29</vt:lpstr>
      <vt:lpstr>Slide 30</vt:lpstr>
      <vt:lpstr>Slide 31</vt:lpstr>
      <vt:lpstr>Concept of definition map</vt:lpstr>
      <vt:lpstr>Concept of definition map</vt:lpstr>
      <vt:lpstr>Concept of Definition Map Words for the center circle…</vt:lpstr>
      <vt:lpstr>Concept of definition map</vt:lpstr>
      <vt:lpstr>Semantic continuum</vt:lpstr>
      <vt:lpstr>Semantic continuum</vt:lpstr>
      <vt:lpstr>You try…Your midpoint word is</vt:lpstr>
      <vt:lpstr>Semantic continuum</vt:lpstr>
      <vt:lpstr>Thermometer</vt:lpstr>
      <vt:lpstr>Activity</vt:lpstr>
      <vt:lpstr>Overused/Tired Words</vt:lpstr>
      <vt:lpstr>Slide 43</vt:lpstr>
      <vt:lpstr>Slide 44</vt:lpstr>
      <vt:lpstr>Slide 45</vt:lpstr>
      <vt:lpstr>Slide 46</vt:lpstr>
      <vt:lpstr>What is Academic Language?</vt:lpstr>
      <vt:lpstr>Academic Language is:  </vt:lpstr>
      <vt:lpstr>Everyday vs. Academic</vt:lpstr>
      <vt:lpstr>Marzano's 6 steps for vocabulary instruction</vt:lpstr>
      <vt:lpstr>   Cone of Learning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Storybook Read Alouds to Promote Vocabulary Acquisition with Young Readers</dc:title>
  <dc:creator>Molly Hill</dc:creator>
  <cp:lastModifiedBy>Alice Moran</cp:lastModifiedBy>
  <cp:revision>11</cp:revision>
  <dcterms:created xsi:type="dcterms:W3CDTF">2012-10-22T16:19:05Z</dcterms:created>
  <dcterms:modified xsi:type="dcterms:W3CDTF">2013-10-28T10:11:51Z</dcterms:modified>
</cp:coreProperties>
</file>